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256" r:id="rId2"/>
    <p:sldId id="258" r:id="rId3"/>
    <p:sldId id="266" r:id="rId4"/>
    <p:sldId id="268" r:id="rId5"/>
    <p:sldId id="286" r:id="rId6"/>
    <p:sldId id="316" r:id="rId7"/>
    <p:sldId id="270" r:id="rId8"/>
    <p:sldId id="288" r:id="rId9"/>
    <p:sldId id="271" r:id="rId10"/>
    <p:sldId id="287" r:id="rId11"/>
    <p:sldId id="284" r:id="rId12"/>
    <p:sldId id="290" r:id="rId13"/>
    <p:sldId id="292" r:id="rId14"/>
    <p:sldId id="302" r:id="rId15"/>
    <p:sldId id="293" r:id="rId16"/>
    <p:sldId id="298" r:id="rId17"/>
    <p:sldId id="294" r:id="rId18"/>
    <p:sldId id="304" r:id="rId19"/>
    <p:sldId id="299" r:id="rId20"/>
    <p:sldId id="295" r:id="rId21"/>
    <p:sldId id="301" r:id="rId22"/>
    <p:sldId id="306" r:id="rId23"/>
    <p:sldId id="314" r:id="rId24"/>
    <p:sldId id="310" r:id="rId25"/>
    <p:sldId id="285" r:id="rId26"/>
    <p:sldId id="311" r:id="rId27"/>
    <p:sldId id="312" r:id="rId28"/>
    <p:sldId id="313" r:id="rId29"/>
    <p:sldId id="307" r:id="rId30"/>
    <p:sldId id="309" r:id="rId31"/>
    <p:sldId id="303" r:id="rId32"/>
    <p:sldId id="31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3" userDrawn="1">
          <p15:clr>
            <a:srgbClr val="A4A3A4"/>
          </p15:clr>
        </p15:guide>
        <p15:guide id="2" pos="338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EAEFF7"/>
    <a:srgbClr val="E8EEEB"/>
    <a:srgbClr val="F3E4E3"/>
    <a:srgbClr val="C5BEDF"/>
    <a:srgbClr val="043B7B"/>
    <a:srgbClr val="E1D9D1"/>
    <a:srgbClr val="C55A11"/>
    <a:srgbClr val="7F7F7F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213" y="45"/>
      </p:cViewPr>
      <p:guideLst>
        <p:guide orient="horz" pos="1003"/>
        <p:guide pos="33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FB1E1-5636-4E70-A12A-521FC3D7FF42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 všrg šrgr g</a:t>
            </a:r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34DE9-576C-475B-92CE-B2EAEF37DC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2521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10F77-4559-4A7D-8810-1E7F862C0C50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r všrg šrgr g</a:t>
            </a:r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73C90-2F48-4716-9E33-0CD6FA3B1C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6908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symbol pro záhlaví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C3D6B-6B90-4294-9294-DABE7505D74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01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en-GB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B6FF8-42FF-4F5F-BE11-E352E335EF15}" type="datetime1">
              <a:rPr lang="en-GB" smtClean="0"/>
              <a:t>12/12/2025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83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GB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9877F-03C7-42E4-81AD-C95C07363777}" type="datetime1">
              <a:rPr lang="en-GB" smtClean="0"/>
              <a:t>12/12/2025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6789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GB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49630-DF75-4F57-9602-E474701D09B3}" type="datetime1">
              <a:rPr lang="en-GB" smtClean="0"/>
              <a:t>12/12/2025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21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GB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F2779-2EF8-4E5C-9097-41EFFC5E84D7}" type="datetime1">
              <a:rPr lang="en-GB" smtClean="0"/>
              <a:t>12/12/2025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4053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D61C-B02F-4942-86E6-0C6C9310CC0E}" type="datetime1">
              <a:rPr lang="en-GB" smtClean="0"/>
              <a:t>12/12/2025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927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GB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GB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3D0E-19D8-410A-957D-58968BAD3A3F}" type="datetime1">
              <a:rPr lang="en-GB" smtClean="0"/>
              <a:t>12/12/2025</a:t>
            </a:fld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824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GB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GB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8F1D-7571-4894-ADA4-9D4A824AE494}" type="datetime1">
              <a:rPr lang="en-GB" smtClean="0"/>
              <a:t>12/12/2025</a:t>
            </a:fld>
            <a:endParaRPr lang="en-GB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4947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F421-909D-43BE-9DAB-1A3EEA52346E}" type="datetime1">
              <a:rPr lang="en-GB" smtClean="0"/>
              <a:t>12/12/2025</a:t>
            </a:fld>
            <a:endParaRPr lang="en-GB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843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DA5A9-CAC5-4DC6-B4F3-A9F621751339}" type="datetime1">
              <a:rPr lang="en-GB" smtClean="0"/>
              <a:t>12/12/2025</a:t>
            </a:fld>
            <a:endParaRPr lang="en-GB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948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GB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51C6-A3B0-46F5-B7C7-4BC019C20762}" type="datetime1">
              <a:rPr lang="en-GB" smtClean="0"/>
              <a:t>12/12/2025</a:t>
            </a:fld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752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1EA2B-1917-4590-98FC-F1F4B67D69AA}" type="datetime1">
              <a:rPr lang="en-GB" smtClean="0"/>
              <a:t>12/12/2025</a:t>
            </a:fld>
            <a:endParaRPr lang="en-GB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565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en-GB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GB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BC6BA-552F-4A26-9D46-CC7F394B72ED}" type="datetime1">
              <a:rPr lang="en-GB" smtClean="0"/>
              <a:t>12/12/2025</a:t>
            </a:fld>
            <a:endParaRPr lang="en-GB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5C014-9130-4439-AA7C-0B074F41CD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959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iktokenizer.vercel.app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4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spaces/exbert-project/exber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4.jpe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10" Type="http://schemas.openxmlformats.org/officeDocument/2006/relationships/image" Target="../media/image38.png"/><Relationship Id="rId4" Type="http://schemas.openxmlformats.org/officeDocument/2006/relationships/image" Target="../media/image33.jpe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.png"/><Relationship Id="rId8" Type="http://schemas.openxmlformats.org/officeDocument/2006/relationships/image" Target="../media/image8.png"/><Relationship Id="rId17" Type="http://schemas.openxmlformats.org/officeDocument/2006/relationships/image" Target="../media/image2.gif"/><Relationship Id="rId7" Type="http://schemas.openxmlformats.org/officeDocument/2006/relationships/image" Target="../media/image7.png"/><Relationship Id="rId2" Type="http://schemas.openxmlformats.org/officeDocument/2006/relationships/image" Target="../media/image59.png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5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035195" y="1311285"/>
            <a:ext cx="5378335" cy="966268"/>
          </a:xfrm>
        </p:spPr>
        <p:txBody>
          <a:bodyPr>
            <a:normAutofit/>
          </a:bodyPr>
          <a:lstStyle/>
          <a:p>
            <a:r>
              <a:rPr lang="cs-CZ" sz="4800" b="1" dirty="0" smtClean="0">
                <a:latin typeface="Garamond" panose="02020404030301010803" pitchFamily="18" charset="0"/>
              </a:rPr>
              <a:t>„AI“ letem světem</a:t>
            </a:r>
            <a:endParaRPr lang="en-GB" sz="4800" b="1" dirty="0">
              <a:latin typeface="Garamond" panose="02020404030301010803" pitchFamily="18" charset="0"/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641544" y="2837088"/>
            <a:ext cx="2975956" cy="313256"/>
          </a:xfrm>
        </p:spPr>
        <p:txBody>
          <a:bodyPr>
            <a:normAutofit/>
          </a:bodyPr>
          <a:lstStyle/>
          <a:p>
            <a:pPr algn="l"/>
            <a:r>
              <a:rPr lang="cs-CZ" sz="1600" dirty="0" smtClean="0">
                <a:latin typeface="Century Gothic" panose="020B0502020202020204" pitchFamily="34" charset="0"/>
              </a:rPr>
              <a:t>Mirek Hýža, </a:t>
            </a:r>
            <a:r>
              <a:rPr lang="cs-CZ" sz="1600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březen 2025</a:t>
            </a:r>
            <a:endParaRPr lang="en-GB" sz="16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extovéPole 4"/>
          <p:cNvSpPr txBox="1"/>
          <p:nvPr/>
        </p:nvSpPr>
        <p:spPr>
          <a:xfrm>
            <a:off x="3702640" y="2329506"/>
            <a:ext cx="5561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600" i="1" dirty="0" smtClean="0">
                <a:latin typeface="Century Gothic" panose="020B0502020202020204" pitchFamily="34" charset="0"/>
              </a:rPr>
              <a:t>Interní seminář odboru Monitorování, SÚRO</a:t>
            </a:r>
            <a:endParaRPr lang="en-GB" sz="1600" i="1" dirty="0">
              <a:latin typeface="Century Gothic" panose="020B0502020202020204" pitchFamily="34" charset="0"/>
            </a:endParaRPr>
          </a:p>
        </p:txBody>
      </p:sp>
      <p:grpSp>
        <p:nvGrpSpPr>
          <p:cNvPr id="12" name="Skupina 11"/>
          <p:cNvGrpSpPr/>
          <p:nvPr/>
        </p:nvGrpSpPr>
        <p:grpSpPr>
          <a:xfrm>
            <a:off x="5172811" y="3449579"/>
            <a:ext cx="1509516" cy="2530730"/>
            <a:chOff x="5005951" y="4117025"/>
            <a:chExt cx="1509516" cy="2530730"/>
          </a:xfrm>
        </p:grpSpPr>
        <p:sp>
          <p:nvSpPr>
            <p:cNvPr id="7" name="Zaoblený obdélník 6"/>
            <p:cNvSpPr/>
            <p:nvPr/>
          </p:nvSpPr>
          <p:spPr>
            <a:xfrm>
              <a:off x="5012514" y="4118137"/>
              <a:ext cx="1468379" cy="2529618"/>
            </a:xfrm>
            <a:prstGeom prst="roundRect">
              <a:avLst>
                <a:gd name="adj" fmla="val 8940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Zaoblený obdélník 7"/>
            <p:cNvSpPr/>
            <p:nvPr/>
          </p:nvSpPr>
          <p:spPr>
            <a:xfrm>
              <a:off x="5011401" y="4117025"/>
              <a:ext cx="1468379" cy="695256"/>
            </a:xfrm>
            <a:prstGeom prst="roundRect">
              <a:avLst>
                <a:gd name="adj" fmla="val 18540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ovéPole 8"/>
            <p:cNvSpPr txBox="1"/>
            <p:nvPr/>
          </p:nvSpPr>
          <p:spPr>
            <a:xfrm>
              <a:off x="5045886" y="4211579"/>
              <a:ext cx="14473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8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SORRY</a:t>
              </a:r>
              <a:endPara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Obdélník 9"/>
            <p:cNvSpPr/>
            <p:nvPr/>
          </p:nvSpPr>
          <p:spPr>
            <a:xfrm>
              <a:off x="5012514" y="4732186"/>
              <a:ext cx="1455031" cy="10679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ovéPole 10"/>
            <p:cNvSpPr txBox="1"/>
            <p:nvPr/>
          </p:nvSpPr>
          <p:spPr>
            <a:xfrm>
              <a:off x="5005951" y="4845653"/>
              <a:ext cx="1509516" cy="1754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cs-CZ" b="1" dirty="0" smtClean="0">
                  <a:solidFill>
                    <a:srgbClr val="C00000"/>
                  </a:solidFill>
                  <a:latin typeface="Arial Black" panose="020B0A04020102020204" pitchFamily="34" charset="0"/>
                </a:rPr>
                <a:t>No</a:t>
              </a:r>
            </a:p>
            <a:p>
              <a:pPr algn="ctr"/>
              <a:r>
                <a:rPr lang="cs-CZ" b="1" dirty="0" smtClean="0">
                  <a:solidFill>
                    <a:srgbClr val="C00000"/>
                  </a:solidFill>
                  <a:latin typeface="Arial Black" panose="020B0A04020102020204" pitchFamily="34" charset="0"/>
                </a:rPr>
                <a:t>Guarantee</a:t>
              </a:r>
            </a:p>
            <a:p>
              <a:pPr algn="ctr"/>
              <a:r>
                <a:rPr lang="cs-CZ" b="1" dirty="0" smtClean="0">
                  <a:solidFill>
                    <a:srgbClr val="C00000"/>
                  </a:solidFill>
                  <a:latin typeface="Arial Black" panose="020B0A04020102020204" pitchFamily="34" charset="0"/>
                </a:rPr>
                <a:t>No</a:t>
              </a:r>
            </a:p>
            <a:p>
              <a:pPr algn="ctr"/>
              <a:r>
                <a:rPr lang="cs-CZ" b="1" dirty="0" smtClean="0">
                  <a:solidFill>
                    <a:srgbClr val="C00000"/>
                  </a:solidFill>
                  <a:latin typeface="Arial Black" panose="020B0A04020102020204" pitchFamily="34" charset="0"/>
                </a:rPr>
                <a:t>Warranty</a:t>
              </a:r>
            </a:p>
            <a:p>
              <a:pPr algn="ctr"/>
              <a:r>
                <a:rPr lang="cs-CZ" b="1" dirty="0" smtClean="0">
                  <a:solidFill>
                    <a:srgbClr val="C00000"/>
                  </a:solidFill>
                  <a:latin typeface="Arial Black" panose="020B0A04020102020204" pitchFamily="34" charset="0"/>
                </a:rPr>
                <a:t>No</a:t>
              </a:r>
            </a:p>
            <a:p>
              <a:pPr algn="ctr"/>
              <a:r>
                <a:rPr lang="cs-CZ" b="1" dirty="0" smtClean="0">
                  <a:solidFill>
                    <a:srgbClr val="C00000"/>
                  </a:solidFill>
                  <a:latin typeface="Arial Black" panose="020B0A04020102020204" pitchFamily="34" charset="0"/>
                </a:rPr>
                <a:t>Return</a:t>
              </a:r>
              <a:endParaRPr lang="en-US" b="1" dirty="0">
                <a:solidFill>
                  <a:srgbClr val="C00000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13" name="Obdélník 12"/>
          <p:cNvSpPr/>
          <p:nvPr/>
        </p:nvSpPr>
        <p:spPr>
          <a:xfrm>
            <a:off x="0" y="0"/>
            <a:ext cx="12192000" cy="33372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bdélník 13"/>
          <p:cNvSpPr/>
          <p:nvPr/>
        </p:nvSpPr>
        <p:spPr>
          <a:xfrm>
            <a:off x="0" y="6586573"/>
            <a:ext cx="12192000" cy="33372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5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kupina 3"/>
          <p:cNvGrpSpPr/>
          <p:nvPr/>
        </p:nvGrpSpPr>
        <p:grpSpPr>
          <a:xfrm>
            <a:off x="226423" y="3334734"/>
            <a:ext cx="7928649" cy="3342841"/>
            <a:chOff x="4493810" y="3968750"/>
            <a:chExt cx="7928649" cy="3342841"/>
          </a:xfrm>
        </p:grpSpPr>
        <p:grpSp>
          <p:nvGrpSpPr>
            <p:cNvPr id="5" name="Skupina 4"/>
            <p:cNvGrpSpPr/>
            <p:nvPr/>
          </p:nvGrpSpPr>
          <p:grpSpPr>
            <a:xfrm>
              <a:off x="4493810" y="3968750"/>
              <a:ext cx="7928649" cy="3342841"/>
              <a:chOff x="4698249" y="468351"/>
              <a:chExt cx="7928649" cy="3342841"/>
            </a:xfrm>
          </p:grpSpPr>
          <p:sp>
            <p:nvSpPr>
              <p:cNvPr id="8" name="Obdélník 7"/>
              <p:cNvSpPr/>
              <p:nvPr/>
            </p:nvSpPr>
            <p:spPr>
              <a:xfrm>
                <a:off x="4795024" y="468351"/>
                <a:ext cx="7831874" cy="33304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grpSp>
            <p:nvGrpSpPr>
              <p:cNvPr id="9" name="Skupina 8"/>
              <p:cNvGrpSpPr/>
              <p:nvPr/>
            </p:nvGrpSpPr>
            <p:grpSpPr>
              <a:xfrm>
                <a:off x="4698249" y="507443"/>
                <a:ext cx="7891478" cy="3303749"/>
                <a:chOff x="4898971" y="1905063"/>
                <a:chExt cx="7891478" cy="3303749"/>
              </a:xfrm>
            </p:grpSpPr>
            <p:grpSp>
              <p:nvGrpSpPr>
                <p:cNvPr id="10" name="Skupina 9"/>
                <p:cNvGrpSpPr/>
                <p:nvPr/>
              </p:nvGrpSpPr>
              <p:grpSpPr>
                <a:xfrm>
                  <a:off x="4898971" y="1905063"/>
                  <a:ext cx="7891478" cy="3303749"/>
                  <a:chOff x="6341195" y="3161434"/>
                  <a:chExt cx="7891478" cy="3303749"/>
                </a:xfrm>
                <a:solidFill>
                  <a:schemeClr val="bg1"/>
                </a:solidFill>
              </p:grpSpPr>
              <p:sp>
                <p:nvSpPr>
                  <p:cNvPr id="12" name="TextovéPole 11"/>
                  <p:cNvSpPr txBox="1"/>
                  <p:nvPr/>
                </p:nvSpPr>
                <p:spPr>
                  <a:xfrm>
                    <a:off x="8228641" y="5626475"/>
                    <a:ext cx="1260477" cy="369332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cs-CZ" dirty="0" smtClean="0">
                        <a:latin typeface="Garamond" panose="02020404030301010803" pitchFamily="18" charset="0"/>
                      </a:rPr>
                      <a:t>Optimum</a:t>
                    </a:r>
                    <a:endParaRPr lang="en-GB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13" name="Volný tvar 12"/>
                  <p:cNvSpPr/>
                  <p:nvPr/>
                </p:nvSpPr>
                <p:spPr>
                  <a:xfrm>
                    <a:off x="6900583" y="3345650"/>
                    <a:ext cx="4336843" cy="2368633"/>
                  </a:xfrm>
                  <a:custGeom>
                    <a:avLst/>
                    <a:gdLst>
                      <a:gd name="connsiteX0" fmla="*/ 0 w 4733925"/>
                      <a:gd name="connsiteY0" fmla="*/ 0 h 2733675"/>
                      <a:gd name="connsiteX1" fmla="*/ 2486025 w 4733925"/>
                      <a:gd name="connsiteY1" fmla="*/ 2266950 h 2733675"/>
                      <a:gd name="connsiteX2" fmla="*/ 4733925 w 4733925"/>
                      <a:gd name="connsiteY2" fmla="*/ 2733675 h 2733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733925" h="2733675">
                        <a:moveTo>
                          <a:pt x="0" y="0"/>
                        </a:moveTo>
                        <a:cubicBezTo>
                          <a:pt x="848519" y="905669"/>
                          <a:pt x="1697038" y="1811338"/>
                          <a:pt x="2486025" y="2266950"/>
                        </a:cubicBezTo>
                        <a:cubicBezTo>
                          <a:pt x="3275012" y="2722562"/>
                          <a:pt x="4322763" y="2671763"/>
                          <a:pt x="4733925" y="2733675"/>
                        </a:cubicBezTo>
                      </a:path>
                    </a:pathLst>
                  </a:custGeom>
                  <a:grpFill/>
                  <a:ln w="38100">
                    <a:solidFill>
                      <a:srgbClr val="646EFA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14" name="Přímá spojnice se šipkou 13"/>
                  <p:cNvCxnSpPr/>
                  <p:nvPr/>
                </p:nvCxnSpPr>
                <p:spPr>
                  <a:xfrm flipV="1">
                    <a:off x="6778419" y="6057568"/>
                    <a:ext cx="7454254" cy="17202"/>
                  </a:xfrm>
                  <a:prstGeom prst="straightConnector1">
                    <a:avLst/>
                  </a:prstGeom>
                  <a:grpFill/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Přímá spojnice se šipkou 14"/>
                  <p:cNvCxnSpPr/>
                  <p:nvPr/>
                </p:nvCxnSpPr>
                <p:spPr>
                  <a:xfrm flipV="1">
                    <a:off x="6778419" y="3161434"/>
                    <a:ext cx="0" cy="2913336"/>
                  </a:xfrm>
                  <a:prstGeom prst="straightConnector1">
                    <a:avLst/>
                  </a:prstGeom>
                  <a:grpFill/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TextovéPole 15"/>
                  <p:cNvSpPr txBox="1"/>
                  <p:nvPr/>
                </p:nvSpPr>
                <p:spPr>
                  <a:xfrm>
                    <a:off x="8416095" y="6095851"/>
                    <a:ext cx="3859711" cy="369332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s-CZ" b="1" dirty="0" smtClean="0">
                        <a:latin typeface="Garamond" panose="02020404030301010803" pitchFamily="18" charset="0"/>
                      </a:rPr>
                      <a:t>Komplexita modelu/počet parametrů</a:t>
                    </a:r>
                    <a:endParaRPr lang="en-GB" b="1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17" name="TextovéPole 16"/>
                  <p:cNvSpPr txBox="1"/>
                  <p:nvPr/>
                </p:nvSpPr>
                <p:spPr>
                  <a:xfrm rot="16200000">
                    <a:off x="6050762" y="4461143"/>
                    <a:ext cx="950197" cy="369332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s-CZ" dirty="0" smtClean="0">
                        <a:latin typeface="Garamond" panose="02020404030301010803" pitchFamily="18" charset="0"/>
                      </a:rPr>
                      <a:t>CHYBA</a:t>
                    </a:r>
                    <a:endParaRPr lang="en-GB" dirty="0"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18" name="TextovéPole 17"/>
                  <p:cNvSpPr txBox="1"/>
                  <p:nvPr/>
                </p:nvSpPr>
                <p:spPr>
                  <a:xfrm>
                    <a:off x="9561067" y="5060797"/>
                    <a:ext cx="1497846" cy="369332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s-CZ" dirty="0" smtClean="0">
                        <a:solidFill>
                          <a:srgbClr val="646EFA"/>
                        </a:solidFill>
                        <a:latin typeface="Garamond" panose="02020404030301010803" pitchFamily="18" charset="0"/>
                      </a:rPr>
                      <a:t>Trénovací data</a:t>
                    </a:r>
                    <a:endParaRPr lang="en-GB" dirty="0">
                      <a:solidFill>
                        <a:srgbClr val="646EFA"/>
                      </a:solidFill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19" name="TextovéPole 18"/>
                  <p:cNvSpPr txBox="1"/>
                  <p:nvPr/>
                </p:nvSpPr>
                <p:spPr>
                  <a:xfrm>
                    <a:off x="9569023" y="4594048"/>
                    <a:ext cx="1454694" cy="369332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s-CZ" dirty="0" smtClean="0">
                        <a:solidFill>
                          <a:srgbClr val="FF0000"/>
                        </a:solidFill>
                        <a:latin typeface="Garamond" panose="02020404030301010803" pitchFamily="18" charset="0"/>
                      </a:rPr>
                      <a:t>Testovací data</a:t>
                    </a:r>
                    <a:endParaRPr lang="en-GB" dirty="0">
                      <a:solidFill>
                        <a:srgbClr val="FF0000"/>
                      </a:solidFill>
                      <a:latin typeface="Garamond" panose="02020404030301010803" pitchFamily="18" charset="0"/>
                    </a:endParaRPr>
                  </a:p>
                </p:txBody>
              </p:sp>
              <p:sp>
                <p:nvSpPr>
                  <p:cNvPr id="20" name="Volný tvar 19"/>
                  <p:cNvSpPr/>
                  <p:nvPr/>
                </p:nvSpPr>
                <p:spPr>
                  <a:xfrm>
                    <a:off x="7012095" y="3329835"/>
                    <a:ext cx="3804554" cy="1240513"/>
                  </a:xfrm>
                  <a:custGeom>
                    <a:avLst/>
                    <a:gdLst>
                      <a:gd name="connsiteX0" fmla="*/ 0 w 4152900"/>
                      <a:gd name="connsiteY0" fmla="*/ 0 h 1431695"/>
                      <a:gd name="connsiteX1" fmla="*/ 2667000 w 4152900"/>
                      <a:gd name="connsiteY1" fmla="*/ 1419225 h 1431695"/>
                      <a:gd name="connsiteX2" fmla="*/ 4152900 w 4152900"/>
                      <a:gd name="connsiteY2" fmla="*/ 695325 h 1431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152900" h="1431695">
                        <a:moveTo>
                          <a:pt x="0" y="0"/>
                        </a:moveTo>
                        <a:cubicBezTo>
                          <a:pt x="987425" y="651669"/>
                          <a:pt x="1974850" y="1303338"/>
                          <a:pt x="2667000" y="1419225"/>
                        </a:cubicBezTo>
                        <a:cubicBezTo>
                          <a:pt x="3359150" y="1535113"/>
                          <a:pt x="3889375" y="808037"/>
                          <a:pt x="4152900" y="695325"/>
                        </a:cubicBezTo>
                      </a:path>
                    </a:pathLst>
                  </a:custGeom>
                  <a:grpFill/>
                  <a:ln w="381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cxnSp>
                <p:nvCxnSpPr>
                  <p:cNvPr id="21" name="Přímá spojnice 20"/>
                  <p:cNvCxnSpPr/>
                  <p:nvPr/>
                </p:nvCxnSpPr>
                <p:spPr>
                  <a:xfrm>
                    <a:off x="9413683" y="3905486"/>
                    <a:ext cx="0" cy="2159155"/>
                  </a:xfrm>
                  <a:prstGeom prst="line">
                    <a:avLst/>
                  </a:prstGeom>
                  <a:grpFill/>
                  <a:ln w="19050">
                    <a:solidFill>
                      <a:schemeClr val="tx1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TextovéPole 21"/>
                  <p:cNvSpPr txBox="1"/>
                  <p:nvPr/>
                </p:nvSpPr>
                <p:spPr>
                  <a:xfrm>
                    <a:off x="9800108" y="3206331"/>
                    <a:ext cx="3347198" cy="369332"/>
                  </a:xfrm>
                  <a:prstGeom prst="rect">
                    <a:avLst/>
                  </a:prstGeom>
                  <a:grp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s-CZ" dirty="0" smtClean="0">
                        <a:latin typeface="Garamond" panose="02020404030301010803" pitchFamily="18" charset="0"/>
                      </a:rPr>
                      <a:t>Přeučená síť (našprtaná nazpaměť)</a:t>
                    </a:r>
                    <a:endParaRPr lang="en-GB" dirty="0">
                      <a:latin typeface="Garamond" panose="02020404030301010803" pitchFamily="18" charset="0"/>
                    </a:endParaRPr>
                  </a:p>
                </p:txBody>
              </p:sp>
            </p:grpSp>
            <p:sp>
              <p:nvSpPr>
                <p:cNvPr id="11" name="TextovéPole 10"/>
                <p:cNvSpPr txBox="1"/>
                <p:nvPr/>
              </p:nvSpPr>
              <p:spPr>
                <a:xfrm>
                  <a:off x="6363629" y="1977482"/>
                  <a:ext cx="151996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Nedoučená síť</a:t>
                  </a:r>
                  <a:endParaRPr lang="cs-CZ" dirty="0"/>
                </a:p>
              </p:txBody>
            </p:sp>
          </p:grpSp>
        </p:grpSp>
        <p:sp>
          <p:nvSpPr>
            <p:cNvPr id="6" name="Volný tvar 5"/>
            <p:cNvSpPr/>
            <p:nvPr/>
          </p:nvSpPr>
          <p:spPr>
            <a:xfrm>
              <a:off x="8846635" y="4648334"/>
              <a:ext cx="3389970" cy="1841675"/>
            </a:xfrm>
            <a:custGeom>
              <a:avLst/>
              <a:gdLst>
                <a:gd name="connsiteX0" fmla="*/ 0 w 3389970"/>
                <a:gd name="connsiteY0" fmla="*/ 206163 h 1841675"/>
                <a:gd name="connsiteX1" fmla="*/ 520390 w 3389970"/>
                <a:gd name="connsiteY1" fmla="*/ 5441 h 1841675"/>
                <a:gd name="connsiteX2" fmla="*/ 1174595 w 3389970"/>
                <a:gd name="connsiteY2" fmla="*/ 399451 h 1841675"/>
                <a:gd name="connsiteX3" fmla="*/ 1769327 w 3389970"/>
                <a:gd name="connsiteY3" fmla="*/ 1083392 h 1841675"/>
                <a:gd name="connsiteX4" fmla="*/ 2661424 w 3389970"/>
                <a:gd name="connsiteY4" fmla="*/ 1640953 h 1841675"/>
                <a:gd name="connsiteX5" fmla="*/ 3389970 w 3389970"/>
                <a:gd name="connsiteY5" fmla="*/ 1841675 h 184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970" h="1841675">
                  <a:moveTo>
                    <a:pt x="0" y="206163"/>
                  </a:moveTo>
                  <a:cubicBezTo>
                    <a:pt x="162312" y="89694"/>
                    <a:pt x="324624" y="-26774"/>
                    <a:pt x="520390" y="5441"/>
                  </a:cubicBezTo>
                  <a:cubicBezTo>
                    <a:pt x="716156" y="37656"/>
                    <a:pt x="966439" y="219793"/>
                    <a:pt x="1174595" y="399451"/>
                  </a:cubicBezTo>
                  <a:cubicBezTo>
                    <a:pt x="1382751" y="579109"/>
                    <a:pt x="1521522" y="876475"/>
                    <a:pt x="1769327" y="1083392"/>
                  </a:cubicBezTo>
                  <a:cubicBezTo>
                    <a:pt x="2017132" y="1290309"/>
                    <a:pt x="2391317" y="1514573"/>
                    <a:pt x="2661424" y="1640953"/>
                  </a:cubicBezTo>
                  <a:cubicBezTo>
                    <a:pt x="2931531" y="1767334"/>
                    <a:pt x="3287131" y="1800787"/>
                    <a:pt x="3389970" y="184167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7" name="Volný tvar 6"/>
            <p:cNvSpPr/>
            <p:nvPr/>
          </p:nvSpPr>
          <p:spPr>
            <a:xfrm>
              <a:off x="9255513" y="6549483"/>
              <a:ext cx="2936487" cy="101793"/>
            </a:xfrm>
            <a:custGeom>
              <a:avLst/>
              <a:gdLst>
                <a:gd name="connsiteX0" fmla="*/ 0 w 2936487"/>
                <a:gd name="connsiteY0" fmla="*/ 0 h 101793"/>
                <a:gd name="connsiteX1" fmla="*/ 1189463 w 2936487"/>
                <a:gd name="connsiteY1" fmla="*/ 89210 h 101793"/>
                <a:gd name="connsiteX2" fmla="*/ 2936487 w 2936487"/>
                <a:gd name="connsiteY2" fmla="*/ 89210 h 10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36487" h="101793">
                  <a:moveTo>
                    <a:pt x="0" y="0"/>
                  </a:moveTo>
                  <a:cubicBezTo>
                    <a:pt x="350024" y="37171"/>
                    <a:pt x="700049" y="74342"/>
                    <a:pt x="1189463" y="89210"/>
                  </a:cubicBezTo>
                  <a:cubicBezTo>
                    <a:pt x="1678877" y="104078"/>
                    <a:pt x="2660185" y="107795"/>
                    <a:pt x="2936487" y="89210"/>
                  </a:cubicBezTo>
                </a:path>
              </a:pathLst>
            </a:custGeom>
            <a:noFill/>
            <a:ln w="38100">
              <a:solidFill>
                <a:srgbClr val="64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</p:grpSp>
      <p:sp>
        <p:nvSpPr>
          <p:cNvPr id="25" name="Obdélník 24"/>
          <p:cNvSpPr/>
          <p:nvPr/>
        </p:nvSpPr>
        <p:spPr>
          <a:xfrm>
            <a:off x="4965826" y="3969092"/>
            <a:ext cx="3315628" cy="2144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24" name="Obrázek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880" y="1166046"/>
            <a:ext cx="1691826" cy="2537739"/>
          </a:xfrm>
          <a:prstGeom prst="rect">
            <a:avLst/>
          </a:prstGeom>
        </p:spPr>
      </p:pic>
      <p:sp>
        <p:nvSpPr>
          <p:cNvPr id="27" name="TextovéPole 26"/>
          <p:cNvSpPr txBox="1"/>
          <p:nvPr/>
        </p:nvSpPr>
        <p:spPr>
          <a:xfrm>
            <a:off x="509112" y="144037"/>
            <a:ext cx="3433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Hluboké učení</a:t>
            </a:r>
            <a:endParaRPr lang="en-GB" sz="3600" b="1" dirty="0">
              <a:solidFill>
                <a:srgbClr val="043B7B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TextovéPole 28"/>
          <p:cNvSpPr txBox="1"/>
          <p:nvPr/>
        </p:nvSpPr>
        <p:spPr>
          <a:xfrm>
            <a:off x="526338" y="2908609"/>
            <a:ext cx="644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b="1" dirty="0" smtClean="0"/>
              <a:t>Efekt dvojitého sestupu – překvapivý poznatek hlubokého učení</a:t>
            </a:r>
            <a:endParaRPr lang="cs-CZ" b="1" dirty="0"/>
          </a:p>
        </p:txBody>
      </p:sp>
      <p:sp>
        <p:nvSpPr>
          <p:cNvPr id="30" name="TextovéPole 29"/>
          <p:cNvSpPr txBox="1"/>
          <p:nvPr/>
        </p:nvSpPr>
        <p:spPr>
          <a:xfrm>
            <a:off x="523363" y="793410"/>
            <a:ext cx="5168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Přidáváme další a další vrstvy sítě – není to ale nesmysl?</a:t>
            </a:r>
            <a:endParaRPr lang="cs-CZ" dirty="0"/>
          </a:p>
        </p:txBody>
      </p:sp>
      <p:grpSp>
        <p:nvGrpSpPr>
          <p:cNvPr id="1101" name="Skupina 1100"/>
          <p:cNvGrpSpPr/>
          <p:nvPr/>
        </p:nvGrpSpPr>
        <p:grpSpPr>
          <a:xfrm>
            <a:off x="8831025" y="1144859"/>
            <a:ext cx="3145384" cy="1546303"/>
            <a:chOff x="7202761" y="3791414"/>
            <a:chExt cx="3145384" cy="1546303"/>
          </a:xfrm>
        </p:grpSpPr>
        <p:pic>
          <p:nvPicPr>
            <p:cNvPr id="1102" name="Obrázek 110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2761" y="3847170"/>
              <a:ext cx="1167354" cy="1490547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103" name="Oválný bublinový popisek 1102"/>
            <p:cNvSpPr/>
            <p:nvPr/>
          </p:nvSpPr>
          <p:spPr>
            <a:xfrm>
              <a:off x="8095786" y="3791414"/>
              <a:ext cx="2252359" cy="713678"/>
            </a:xfrm>
            <a:prstGeom prst="wedgeEllipseCallout">
              <a:avLst>
                <a:gd name="adj1" fmla="val -58703"/>
                <a:gd name="adj2" fmla="val 7491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dirty="0" smtClean="0">
                  <a:solidFill>
                    <a:schemeClr val="tx1"/>
                  </a:solidFill>
                </a:rPr>
                <a:t>To je vtip, žejo?</a:t>
              </a:r>
              <a:endParaRPr lang="cs-CZ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86" name="Skupina 1585"/>
          <p:cNvGrpSpPr/>
          <p:nvPr/>
        </p:nvGrpSpPr>
        <p:grpSpPr>
          <a:xfrm>
            <a:off x="590302" y="1354739"/>
            <a:ext cx="8056671" cy="1204155"/>
            <a:chOff x="1006614" y="3733666"/>
            <a:chExt cx="8056671" cy="1204155"/>
          </a:xfrm>
        </p:grpSpPr>
        <p:sp>
          <p:nvSpPr>
            <p:cNvPr id="1587" name="Ovál 1586"/>
            <p:cNvSpPr/>
            <p:nvPr/>
          </p:nvSpPr>
          <p:spPr>
            <a:xfrm>
              <a:off x="2600059" y="3748535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88" name="Ovál 1587"/>
            <p:cNvSpPr/>
            <p:nvPr/>
          </p:nvSpPr>
          <p:spPr>
            <a:xfrm>
              <a:off x="2597992" y="4001373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89" name="Ovál 1588"/>
            <p:cNvSpPr/>
            <p:nvPr/>
          </p:nvSpPr>
          <p:spPr>
            <a:xfrm>
              <a:off x="2597992" y="4252138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0" name="Ovál 1589"/>
            <p:cNvSpPr/>
            <p:nvPr/>
          </p:nvSpPr>
          <p:spPr>
            <a:xfrm>
              <a:off x="2595747" y="4507049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1" name="Ovál 1590"/>
            <p:cNvSpPr/>
            <p:nvPr/>
          </p:nvSpPr>
          <p:spPr>
            <a:xfrm>
              <a:off x="3130420" y="3752680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2" name="Ovál 1591"/>
            <p:cNvSpPr/>
            <p:nvPr/>
          </p:nvSpPr>
          <p:spPr>
            <a:xfrm>
              <a:off x="3128354" y="4005518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3" name="Ovál 1592"/>
            <p:cNvSpPr/>
            <p:nvPr/>
          </p:nvSpPr>
          <p:spPr>
            <a:xfrm>
              <a:off x="3128354" y="4256283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4" name="Ovál 1593"/>
            <p:cNvSpPr/>
            <p:nvPr/>
          </p:nvSpPr>
          <p:spPr>
            <a:xfrm>
              <a:off x="3126108" y="4511194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5" name="Ovál 1594"/>
            <p:cNvSpPr/>
            <p:nvPr/>
          </p:nvSpPr>
          <p:spPr>
            <a:xfrm>
              <a:off x="3660782" y="3752680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6" name="Ovál 1595"/>
            <p:cNvSpPr/>
            <p:nvPr/>
          </p:nvSpPr>
          <p:spPr>
            <a:xfrm>
              <a:off x="3658715" y="4005518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7" name="Ovál 1596"/>
            <p:cNvSpPr/>
            <p:nvPr/>
          </p:nvSpPr>
          <p:spPr>
            <a:xfrm>
              <a:off x="3658715" y="4256283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8" name="Ovál 1597"/>
            <p:cNvSpPr/>
            <p:nvPr/>
          </p:nvSpPr>
          <p:spPr>
            <a:xfrm>
              <a:off x="3656470" y="4511194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599" name="Ovál 1598"/>
            <p:cNvSpPr/>
            <p:nvPr/>
          </p:nvSpPr>
          <p:spPr>
            <a:xfrm>
              <a:off x="2597992" y="4764204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00" name="Ovál 1599"/>
            <p:cNvSpPr/>
            <p:nvPr/>
          </p:nvSpPr>
          <p:spPr>
            <a:xfrm>
              <a:off x="3128354" y="4768349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01" name="Ovál 1600"/>
            <p:cNvSpPr/>
            <p:nvPr/>
          </p:nvSpPr>
          <p:spPr>
            <a:xfrm>
              <a:off x="3658715" y="4768349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1602" name="Přímá spojnice 1601"/>
            <p:cNvCxnSpPr>
              <a:stCxn id="1587" idx="6"/>
              <a:endCxn id="1591" idx="2"/>
            </p:cNvCxnSpPr>
            <p:nvPr/>
          </p:nvCxnSpPr>
          <p:spPr>
            <a:xfrm>
              <a:off x="2732471" y="3812177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3" name="Přímá spojnice 1602"/>
            <p:cNvCxnSpPr>
              <a:stCxn id="1587" idx="6"/>
              <a:endCxn id="1592" idx="2"/>
            </p:cNvCxnSpPr>
            <p:nvPr/>
          </p:nvCxnSpPr>
          <p:spPr>
            <a:xfrm>
              <a:off x="2732471" y="3812177"/>
              <a:ext cx="395883" cy="2569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4" name="Přímá spojnice 1603"/>
            <p:cNvCxnSpPr>
              <a:stCxn id="1587" idx="6"/>
              <a:endCxn id="1593" idx="2"/>
            </p:cNvCxnSpPr>
            <p:nvPr/>
          </p:nvCxnSpPr>
          <p:spPr>
            <a:xfrm>
              <a:off x="2732471" y="3812177"/>
              <a:ext cx="395883" cy="507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5" name="Přímá spojnice 1604"/>
            <p:cNvCxnSpPr>
              <a:stCxn id="1587" idx="6"/>
              <a:endCxn id="1594" idx="2"/>
            </p:cNvCxnSpPr>
            <p:nvPr/>
          </p:nvCxnSpPr>
          <p:spPr>
            <a:xfrm>
              <a:off x="2732471" y="3812177"/>
              <a:ext cx="393637" cy="762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6" name="Přímá spojnice 1605"/>
            <p:cNvCxnSpPr>
              <a:stCxn id="1587" idx="6"/>
              <a:endCxn id="1600" idx="2"/>
            </p:cNvCxnSpPr>
            <p:nvPr/>
          </p:nvCxnSpPr>
          <p:spPr>
            <a:xfrm>
              <a:off x="2732471" y="3812177"/>
              <a:ext cx="395883" cy="10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7" name="Přímá spojnice 1606"/>
            <p:cNvCxnSpPr>
              <a:stCxn id="1588" idx="6"/>
              <a:endCxn id="1591" idx="2"/>
            </p:cNvCxnSpPr>
            <p:nvPr/>
          </p:nvCxnSpPr>
          <p:spPr>
            <a:xfrm flipV="1">
              <a:off x="2730404" y="3816322"/>
              <a:ext cx="400016" cy="248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8" name="Přímá spojnice 1607"/>
            <p:cNvCxnSpPr>
              <a:stCxn id="1588" idx="6"/>
              <a:endCxn id="1592" idx="2"/>
            </p:cNvCxnSpPr>
            <p:nvPr/>
          </p:nvCxnSpPr>
          <p:spPr>
            <a:xfrm>
              <a:off x="2730404" y="4065015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9" name="Přímá spojnice 1608"/>
            <p:cNvCxnSpPr>
              <a:stCxn id="1588" idx="6"/>
              <a:endCxn id="1593" idx="2"/>
            </p:cNvCxnSpPr>
            <p:nvPr/>
          </p:nvCxnSpPr>
          <p:spPr>
            <a:xfrm>
              <a:off x="2730404" y="4065015"/>
              <a:ext cx="397949" cy="254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Přímá spojnice 1609"/>
            <p:cNvCxnSpPr>
              <a:stCxn id="1588" idx="6"/>
              <a:endCxn id="1594" idx="2"/>
            </p:cNvCxnSpPr>
            <p:nvPr/>
          </p:nvCxnSpPr>
          <p:spPr>
            <a:xfrm>
              <a:off x="2730404" y="4065015"/>
              <a:ext cx="395704" cy="50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1" name="Přímá spojnice 1610"/>
            <p:cNvCxnSpPr>
              <a:stCxn id="1588" idx="6"/>
              <a:endCxn id="1600" idx="2"/>
            </p:cNvCxnSpPr>
            <p:nvPr/>
          </p:nvCxnSpPr>
          <p:spPr>
            <a:xfrm>
              <a:off x="2730404" y="4065015"/>
              <a:ext cx="397949" cy="76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2" name="Přímá spojnice 1611"/>
            <p:cNvCxnSpPr>
              <a:stCxn id="1589" idx="6"/>
              <a:endCxn id="1591" idx="2"/>
            </p:cNvCxnSpPr>
            <p:nvPr/>
          </p:nvCxnSpPr>
          <p:spPr>
            <a:xfrm flipV="1">
              <a:off x="2730404" y="3816322"/>
              <a:ext cx="400016" cy="499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Přímá spojnice 1612"/>
            <p:cNvCxnSpPr>
              <a:stCxn id="1589" idx="6"/>
              <a:endCxn id="1592" idx="2"/>
            </p:cNvCxnSpPr>
            <p:nvPr/>
          </p:nvCxnSpPr>
          <p:spPr>
            <a:xfrm flipV="1">
              <a:off x="2730404" y="4069160"/>
              <a:ext cx="397949" cy="24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4" name="Přímá spojnice 1613"/>
            <p:cNvCxnSpPr>
              <a:stCxn id="1589" idx="6"/>
              <a:endCxn id="1593" idx="2"/>
            </p:cNvCxnSpPr>
            <p:nvPr/>
          </p:nvCxnSpPr>
          <p:spPr>
            <a:xfrm>
              <a:off x="2730404" y="4315780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5" name="Přímá spojnice 1614"/>
            <p:cNvCxnSpPr>
              <a:stCxn id="1589" idx="6"/>
              <a:endCxn id="1594" idx="2"/>
            </p:cNvCxnSpPr>
            <p:nvPr/>
          </p:nvCxnSpPr>
          <p:spPr>
            <a:xfrm>
              <a:off x="2730404" y="4315780"/>
              <a:ext cx="395704" cy="25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6" name="Přímá spojnice 1615"/>
            <p:cNvCxnSpPr>
              <a:stCxn id="1589" idx="6"/>
              <a:endCxn id="1600" idx="2"/>
            </p:cNvCxnSpPr>
            <p:nvPr/>
          </p:nvCxnSpPr>
          <p:spPr>
            <a:xfrm>
              <a:off x="2730404" y="4315780"/>
              <a:ext cx="397949" cy="51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Přímá spojnice 1616"/>
            <p:cNvCxnSpPr>
              <a:stCxn id="1590" idx="6"/>
              <a:endCxn id="1591" idx="2"/>
            </p:cNvCxnSpPr>
            <p:nvPr/>
          </p:nvCxnSpPr>
          <p:spPr>
            <a:xfrm flipV="1">
              <a:off x="2728159" y="3816322"/>
              <a:ext cx="402261" cy="7543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8" name="Přímá spojnice 1617"/>
            <p:cNvCxnSpPr>
              <a:stCxn id="1590" idx="6"/>
              <a:endCxn id="1592" idx="2"/>
            </p:cNvCxnSpPr>
            <p:nvPr/>
          </p:nvCxnSpPr>
          <p:spPr>
            <a:xfrm flipV="1">
              <a:off x="2728159" y="4069160"/>
              <a:ext cx="400194" cy="501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Přímá spojnice 1618"/>
            <p:cNvCxnSpPr>
              <a:stCxn id="1590" idx="6"/>
              <a:endCxn id="1593" idx="2"/>
            </p:cNvCxnSpPr>
            <p:nvPr/>
          </p:nvCxnSpPr>
          <p:spPr>
            <a:xfrm flipV="1">
              <a:off x="2728159" y="4319925"/>
              <a:ext cx="400194" cy="250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Přímá spojnice 1619"/>
            <p:cNvCxnSpPr>
              <a:stCxn id="1590" idx="6"/>
              <a:endCxn id="1594" idx="2"/>
            </p:cNvCxnSpPr>
            <p:nvPr/>
          </p:nvCxnSpPr>
          <p:spPr>
            <a:xfrm>
              <a:off x="2728159" y="4570691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Přímá spojnice 1620"/>
            <p:cNvCxnSpPr>
              <a:stCxn id="1590" idx="6"/>
              <a:endCxn id="1600" idx="2"/>
            </p:cNvCxnSpPr>
            <p:nvPr/>
          </p:nvCxnSpPr>
          <p:spPr>
            <a:xfrm>
              <a:off x="2728159" y="4570691"/>
              <a:ext cx="400194" cy="261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2" name="Přímá spojnice 1621"/>
            <p:cNvCxnSpPr>
              <a:stCxn id="1599" idx="6"/>
              <a:endCxn id="1591" idx="2"/>
            </p:cNvCxnSpPr>
            <p:nvPr/>
          </p:nvCxnSpPr>
          <p:spPr>
            <a:xfrm flipV="1">
              <a:off x="2730404" y="3816322"/>
              <a:ext cx="400016" cy="10115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3" name="Přímá spojnice 1622"/>
            <p:cNvCxnSpPr>
              <a:stCxn id="1599" idx="6"/>
              <a:endCxn id="1592" idx="2"/>
            </p:cNvCxnSpPr>
            <p:nvPr/>
          </p:nvCxnSpPr>
          <p:spPr>
            <a:xfrm flipV="1">
              <a:off x="2730404" y="4069160"/>
              <a:ext cx="397949" cy="758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4" name="Přímá spojnice 1623"/>
            <p:cNvCxnSpPr>
              <a:stCxn id="1599" idx="6"/>
              <a:endCxn id="1593" idx="2"/>
            </p:cNvCxnSpPr>
            <p:nvPr/>
          </p:nvCxnSpPr>
          <p:spPr>
            <a:xfrm flipV="1">
              <a:off x="2730404" y="4319925"/>
              <a:ext cx="397949" cy="5079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5" name="Přímá spojnice 1624"/>
            <p:cNvCxnSpPr>
              <a:stCxn id="1599" idx="6"/>
              <a:endCxn id="1594" idx="2"/>
            </p:cNvCxnSpPr>
            <p:nvPr/>
          </p:nvCxnSpPr>
          <p:spPr>
            <a:xfrm flipV="1">
              <a:off x="2730404" y="4574836"/>
              <a:ext cx="395704" cy="2530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Přímá spojnice 1625"/>
            <p:cNvCxnSpPr>
              <a:stCxn id="1599" idx="6"/>
              <a:endCxn id="1600" idx="2"/>
            </p:cNvCxnSpPr>
            <p:nvPr/>
          </p:nvCxnSpPr>
          <p:spPr>
            <a:xfrm>
              <a:off x="2730404" y="4827846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Přímá spojnice 1626"/>
            <p:cNvCxnSpPr>
              <a:endCxn id="1595" idx="2"/>
            </p:cNvCxnSpPr>
            <p:nvPr/>
          </p:nvCxnSpPr>
          <p:spPr>
            <a:xfrm flipV="1">
              <a:off x="3274868" y="3816322"/>
              <a:ext cx="385913" cy="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8" name="Přímá spojnice 1627"/>
            <p:cNvCxnSpPr>
              <a:stCxn id="1591" idx="6"/>
              <a:endCxn id="1596" idx="2"/>
            </p:cNvCxnSpPr>
            <p:nvPr/>
          </p:nvCxnSpPr>
          <p:spPr>
            <a:xfrm>
              <a:off x="3262832" y="3816322"/>
              <a:ext cx="395883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9" name="Přímá spojnice 1628"/>
            <p:cNvCxnSpPr>
              <a:stCxn id="1591" idx="6"/>
              <a:endCxn id="1597" idx="2"/>
            </p:cNvCxnSpPr>
            <p:nvPr/>
          </p:nvCxnSpPr>
          <p:spPr>
            <a:xfrm>
              <a:off x="3262832" y="3816322"/>
              <a:ext cx="395883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0" name="Přímá spojnice 1629"/>
            <p:cNvCxnSpPr>
              <a:stCxn id="1591" idx="6"/>
              <a:endCxn id="1598" idx="2"/>
            </p:cNvCxnSpPr>
            <p:nvPr/>
          </p:nvCxnSpPr>
          <p:spPr>
            <a:xfrm>
              <a:off x="3262832" y="3816322"/>
              <a:ext cx="393637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1" name="Přímá spojnice 1630"/>
            <p:cNvCxnSpPr>
              <a:stCxn id="1591" idx="6"/>
              <a:endCxn id="1601" idx="2"/>
            </p:cNvCxnSpPr>
            <p:nvPr/>
          </p:nvCxnSpPr>
          <p:spPr>
            <a:xfrm>
              <a:off x="3262832" y="3816322"/>
              <a:ext cx="395883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2" name="Přímá spojnice 1631"/>
            <p:cNvCxnSpPr>
              <a:stCxn id="1591" idx="6"/>
              <a:endCxn id="1591" idx="6"/>
            </p:cNvCxnSpPr>
            <p:nvPr/>
          </p:nvCxnSpPr>
          <p:spPr>
            <a:xfrm>
              <a:off x="3262832" y="3816322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Přímá spojnice 1632"/>
            <p:cNvCxnSpPr>
              <a:stCxn id="1592" idx="6"/>
              <a:endCxn id="1595" idx="2"/>
            </p:cNvCxnSpPr>
            <p:nvPr/>
          </p:nvCxnSpPr>
          <p:spPr>
            <a:xfrm flipV="1">
              <a:off x="3260766" y="3816322"/>
              <a:ext cx="400016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4" name="Přímá spojnice 1633"/>
            <p:cNvCxnSpPr>
              <a:stCxn id="1592" idx="6"/>
              <a:endCxn id="1596" idx="2"/>
            </p:cNvCxnSpPr>
            <p:nvPr/>
          </p:nvCxnSpPr>
          <p:spPr>
            <a:xfrm>
              <a:off x="3260766" y="4069160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5" name="Přímá spojnice 1634"/>
            <p:cNvCxnSpPr>
              <a:stCxn id="1592" idx="6"/>
              <a:endCxn id="1597" idx="2"/>
            </p:cNvCxnSpPr>
            <p:nvPr/>
          </p:nvCxnSpPr>
          <p:spPr>
            <a:xfrm>
              <a:off x="3260766" y="4069160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Přímá spojnice 1635"/>
            <p:cNvCxnSpPr>
              <a:stCxn id="1592" idx="6"/>
              <a:endCxn id="1598" idx="2"/>
            </p:cNvCxnSpPr>
            <p:nvPr/>
          </p:nvCxnSpPr>
          <p:spPr>
            <a:xfrm>
              <a:off x="3260766" y="4069160"/>
              <a:ext cx="39570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Přímá spojnice 1636"/>
            <p:cNvCxnSpPr>
              <a:stCxn id="1592" idx="6"/>
              <a:endCxn id="1601" idx="2"/>
            </p:cNvCxnSpPr>
            <p:nvPr/>
          </p:nvCxnSpPr>
          <p:spPr>
            <a:xfrm>
              <a:off x="3260766" y="4069160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8" name="Přímá spojnice 1637"/>
            <p:cNvCxnSpPr>
              <a:stCxn id="1593" idx="6"/>
              <a:endCxn id="1595" idx="2"/>
            </p:cNvCxnSpPr>
            <p:nvPr/>
          </p:nvCxnSpPr>
          <p:spPr>
            <a:xfrm flipV="1">
              <a:off x="3260766" y="3816322"/>
              <a:ext cx="400016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Přímá spojnice 1638"/>
            <p:cNvCxnSpPr>
              <a:stCxn id="1593" idx="6"/>
              <a:endCxn id="1596" idx="2"/>
            </p:cNvCxnSpPr>
            <p:nvPr/>
          </p:nvCxnSpPr>
          <p:spPr>
            <a:xfrm flipV="1">
              <a:off x="3260766" y="4069160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0" name="Přímá spojnice 1639"/>
            <p:cNvCxnSpPr>
              <a:stCxn id="1593" idx="6"/>
              <a:endCxn id="1597" idx="2"/>
            </p:cNvCxnSpPr>
            <p:nvPr/>
          </p:nvCxnSpPr>
          <p:spPr>
            <a:xfrm>
              <a:off x="3260766" y="4319925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1" name="Přímá spojnice 1640"/>
            <p:cNvCxnSpPr>
              <a:stCxn id="1593" idx="6"/>
              <a:endCxn id="1598" idx="2"/>
            </p:cNvCxnSpPr>
            <p:nvPr/>
          </p:nvCxnSpPr>
          <p:spPr>
            <a:xfrm>
              <a:off x="3260766" y="4319925"/>
              <a:ext cx="39570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Přímá spojnice 1641"/>
            <p:cNvCxnSpPr>
              <a:stCxn id="1593" idx="6"/>
              <a:endCxn id="1601" idx="2"/>
            </p:cNvCxnSpPr>
            <p:nvPr/>
          </p:nvCxnSpPr>
          <p:spPr>
            <a:xfrm>
              <a:off x="3260766" y="4319925"/>
              <a:ext cx="397949" cy="512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3" name="Přímá spojnice 1642"/>
            <p:cNvCxnSpPr>
              <a:stCxn id="1594" idx="6"/>
              <a:endCxn id="1595" idx="2"/>
            </p:cNvCxnSpPr>
            <p:nvPr/>
          </p:nvCxnSpPr>
          <p:spPr>
            <a:xfrm flipV="1">
              <a:off x="3258521" y="3816322"/>
              <a:ext cx="402261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4" name="Přímá spojnice 1643"/>
            <p:cNvCxnSpPr>
              <a:stCxn id="1594" idx="6"/>
              <a:endCxn id="1596" idx="2"/>
            </p:cNvCxnSpPr>
            <p:nvPr/>
          </p:nvCxnSpPr>
          <p:spPr>
            <a:xfrm flipV="1">
              <a:off x="3258521" y="4069160"/>
              <a:ext cx="40019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5" name="Přímá spojnice 1644"/>
            <p:cNvCxnSpPr>
              <a:stCxn id="1594" idx="6"/>
              <a:endCxn id="1597" idx="2"/>
            </p:cNvCxnSpPr>
            <p:nvPr/>
          </p:nvCxnSpPr>
          <p:spPr>
            <a:xfrm flipV="1">
              <a:off x="3258521" y="4319925"/>
              <a:ext cx="40019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6" name="Přímá spojnice 1645"/>
            <p:cNvCxnSpPr>
              <a:stCxn id="1594" idx="6"/>
              <a:endCxn id="1598" idx="2"/>
            </p:cNvCxnSpPr>
            <p:nvPr/>
          </p:nvCxnSpPr>
          <p:spPr>
            <a:xfrm>
              <a:off x="3258521" y="4574836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7" name="Přímá spojnice 1646"/>
            <p:cNvCxnSpPr>
              <a:stCxn id="1594" idx="6"/>
              <a:endCxn id="1601" idx="2"/>
            </p:cNvCxnSpPr>
            <p:nvPr/>
          </p:nvCxnSpPr>
          <p:spPr>
            <a:xfrm>
              <a:off x="3258521" y="4574836"/>
              <a:ext cx="40019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8" name="Přímá spojnice 1647"/>
            <p:cNvCxnSpPr>
              <a:stCxn id="1600" idx="6"/>
              <a:endCxn id="1601" idx="2"/>
            </p:cNvCxnSpPr>
            <p:nvPr/>
          </p:nvCxnSpPr>
          <p:spPr>
            <a:xfrm>
              <a:off x="3260766" y="4831991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9" name="Přímá spojnice 1648"/>
            <p:cNvCxnSpPr>
              <a:stCxn id="1600" idx="6"/>
              <a:endCxn id="1598" idx="2"/>
            </p:cNvCxnSpPr>
            <p:nvPr/>
          </p:nvCxnSpPr>
          <p:spPr>
            <a:xfrm flipV="1">
              <a:off x="3260766" y="4574836"/>
              <a:ext cx="39570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0" name="Přímá spojnice 1649"/>
            <p:cNvCxnSpPr>
              <a:endCxn id="1597" idx="2"/>
            </p:cNvCxnSpPr>
            <p:nvPr/>
          </p:nvCxnSpPr>
          <p:spPr>
            <a:xfrm flipV="1">
              <a:off x="3272713" y="4319925"/>
              <a:ext cx="386002" cy="512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1" name="Přímá spojnice 1650"/>
            <p:cNvCxnSpPr>
              <a:stCxn id="1600" idx="6"/>
              <a:endCxn id="1596" idx="2"/>
            </p:cNvCxnSpPr>
            <p:nvPr/>
          </p:nvCxnSpPr>
          <p:spPr>
            <a:xfrm flipV="1">
              <a:off x="3260766" y="4069160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2" name="Přímá spojnice 1651"/>
            <p:cNvCxnSpPr>
              <a:stCxn id="1600" idx="6"/>
              <a:endCxn id="1595" idx="2"/>
            </p:cNvCxnSpPr>
            <p:nvPr/>
          </p:nvCxnSpPr>
          <p:spPr>
            <a:xfrm flipV="1">
              <a:off x="3260766" y="3816322"/>
              <a:ext cx="400016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3" name="Ovál 1652"/>
            <p:cNvSpPr/>
            <p:nvPr/>
          </p:nvSpPr>
          <p:spPr>
            <a:xfrm>
              <a:off x="1010926" y="3735738"/>
              <a:ext cx="132412" cy="12728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1100" baseline="-25000" dirty="0"/>
            </a:p>
          </p:txBody>
        </p:sp>
        <p:sp>
          <p:nvSpPr>
            <p:cNvPr id="1654" name="Ovál 1653"/>
            <p:cNvSpPr/>
            <p:nvPr/>
          </p:nvSpPr>
          <p:spPr>
            <a:xfrm>
              <a:off x="1008859" y="3988576"/>
              <a:ext cx="132412" cy="12728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55" name="Ovál 1654"/>
            <p:cNvSpPr/>
            <p:nvPr/>
          </p:nvSpPr>
          <p:spPr>
            <a:xfrm>
              <a:off x="1008859" y="4239341"/>
              <a:ext cx="132412" cy="12728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56" name="Ovál 1655"/>
            <p:cNvSpPr/>
            <p:nvPr/>
          </p:nvSpPr>
          <p:spPr>
            <a:xfrm>
              <a:off x="1006614" y="4494252"/>
              <a:ext cx="132412" cy="12728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57" name="Ovál 1656"/>
            <p:cNvSpPr/>
            <p:nvPr/>
          </p:nvSpPr>
          <p:spPr>
            <a:xfrm>
              <a:off x="1536976" y="373366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58" name="Ovál 1657"/>
            <p:cNvSpPr/>
            <p:nvPr/>
          </p:nvSpPr>
          <p:spPr>
            <a:xfrm>
              <a:off x="1534909" y="3986504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59" name="Ovál 1658"/>
            <p:cNvSpPr/>
            <p:nvPr/>
          </p:nvSpPr>
          <p:spPr>
            <a:xfrm>
              <a:off x="1534909" y="4237269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60" name="Ovál 1659"/>
            <p:cNvSpPr/>
            <p:nvPr/>
          </p:nvSpPr>
          <p:spPr>
            <a:xfrm>
              <a:off x="1532664" y="4492180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61" name="Ovál 1660"/>
            <p:cNvSpPr/>
            <p:nvPr/>
          </p:nvSpPr>
          <p:spPr>
            <a:xfrm>
              <a:off x="2067337" y="373781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62" name="Ovál 1661"/>
            <p:cNvSpPr/>
            <p:nvPr/>
          </p:nvSpPr>
          <p:spPr>
            <a:xfrm>
              <a:off x="2065271" y="3990649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63" name="Ovál 1662"/>
            <p:cNvSpPr/>
            <p:nvPr/>
          </p:nvSpPr>
          <p:spPr>
            <a:xfrm>
              <a:off x="2065271" y="4241414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64" name="Ovál 1663"/>
            <p:cNvSpPr/>
            <p:nvPr/>
          </p:nvSpPr>
          <p:spPr>
            <a:xfrm>
              <a:off x="2063025" y="4496325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65" name="Ovál 1664"/>
            <p:cNvSpPr/>
            <p:nvPr/>
          </p:nvSpPr>
          <p:spPr>
            <a:xfrm>
              <a:off x="1008859" y="4751408"/>
              <a:ext cx="132412" cy="12728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66" name="Ovál 1665"/>
            <p:cNvSpPr/>
            <p:nvPr/>
          </p:nvSpPr>
          <p:spPr>
            <a:xfrm>
              <a:off x="1534909" y="4749335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667" name="Ovál 1666"/>
            <p:cNvSpPr/>
            <p:nvPr/>
          </p:nvSpPr>
          <p:spPr>
            <a:xfrm>
              <a:off x="2065271" y="4753480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1668" name="Přímá spojnice 1667"/>
            <p:cNvCxnSpPr>
              <a:stCxn id="1653" idx="6"/>
              <a:endCxn id="1666" idx="2"/>
            </p:cNvCxnSpPr>
            <p:nvPr/>
          </p:nvCxnSpPr>
          <p:spPr>
            <a:xfrm>
              <a:off x="1143338" y="3799380"/>
              <a:ext cx="391571" cy="10135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9" name="Přímá spojnice 1668"/>
            <p:cNvCxnSpPr>
              <a:stCxn id="1653" idx="6"/>
              <a:endCxn id="1660" idx="2"/>
            </p:cNvCxnSpPr>
            <p:nvPr/>
          </p:nvCxnSpPr>
          <p:spPr>
            <a:xfrm>
              <a:off x="1143338" y="3799380"/>
              <a:ext cx="389326" cy="756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0" name="Přímá spojnice 1669"/>
            <p:cNvCxnSpPr>
              <a:stCxn id="1653" idx="6"/>
              <a:endCxn id="1659" idx="2"/>
            </p:cNvCxnSpPr>
            <p:nvPr/>
          </p:nvCxnSpPr>
          <p:spPr>
            <a:xfrm>
              <a:off x="1143338" y="3799380"/>
              <a:ext cx="391571" cy="501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Přímá spojnice 1670"/>
            <p:cNvCxnSpPr>
              <a:stCxn id="1653" idx="6"/>
              <a:endCxn id="1658" idx="2"/>
            </p:cNvCxnSpPr>
            <p:nvPr/>
          </p:nvCxnSpPr>
          <p:spPr>
            <a:xfrm>
              <a:off x="1143338" y="3799380"/>
              <a:ext cx="391571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2" name="Přímá spojnice 1671"/>
            <p:cNvCxnSpPr>
              <a:stCxn id="1653" idx="6"/>
              <a:endCxn id="1657" idx="2"/>
            </p:cNvCxnSpPr>
            <p:nvPr/>
          </p:nvCxnSpPr>
          <p:spPr>
            <a:xfrm flipV="1">
              <a:off x="1143338" y="3797308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3" name="Přímá spojnice 1672"/>
            <p:cNvCxnSpPr>
              <a:stCxn id="1654" idx="6"/>
              <a:endCxn id="1657" idx="2"/>
            </p:cNvCxnSpPr>
            <p:nvPr/>
          </p:nvCxnSpPr>
          <p:spPr>
            <a:xfrm flipV="1">
              <a:off x="1141271" y="3797308"/>
              <a:ext cx="395705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4" name="Přímá spojnice 1673"/>
            <p:cNvCxnSpPr>
              <a:stCxn id="1654" idx="6"/>
              <a:endCxn id="1658" idx="2"/>
            </p:cNvCxnSpPr>
            <p:nvPr/>
          </p:nvCxnSpPr>
          <p:spPr>
            <a:xfrm flipV="1">
              <a:off x="1141271" y="4050146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5" name="Přímá spojnice 1674"/>
            <p:cNvCxnSpPr>
              <a:stCxn id="1654" idx="6"/>
              <a:endCxn id="1659" idx="2"/>
            </p:cNvCxnSpPr>
            <p:nvPr/>
          </p:nvCxnSpPr>
          <p:spPr>
            <a:xfrm>
              <a:off x="1141271" y="4052218"/>
              <a:ext cx="393638" cy="248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6" name="Přímá spojnice 1675"/>
            <p:cNvCxnSpPr>
              <a:stCxn id="1654" idx="6"/>
              <a:endCxn id="1660" idx="2"/>
            </p:cNvCxnSpPr>
            <p:nvPr/>
          </p:nvCxnSpPr>
          <p:spPr>
            <a:xfrm>
              <a:off x="1141271" y="4052218"/>
              <a:ext cx="391393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7" name="Přímá spojnice 1676"/>
            <p:cNvCxnSpPr>
              <a:stCxn id="1654" idx="6"/>
              <a:endCxn id="1666" idx="2"/>
            </p:cNvCxnSpPr>
            <p:nvPr/>
          </p:nvCxnSpPr>
          <p:spPr>
            <a:xfrm>
              <a:off x="1141271" y="4052218"/>
              <a:ext cx="393638" cy="760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8" name="Přímá spojnice 1677"/>
            <p:cNvCxnSpPr>
              <a:stCxn id="1655" idx="6"/>
              <a:endCxn id="1657" idx="2"/>
            </p:cNvCxnSpPr>
            <p:nvPr/>
          </p:nvCxnSpPr>
          <p:spPr>
            <a:xfrm flipV="1">
              <a:off x="1141271" y="3797308"/>
              <a:ext cx="395705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9" name="Přímá spojnice 1678"/>
            <p:cNvCxnSpPr>
              <a:stCxn id="1655" idx="6"/>
              <a:endCxn id="1658" idx="2"/>
            </p:cNvCxnSpPr>
            <p:nvPr/>
          </p:nvCxnSpPr>
          <p:spPr>
            <a:xfrm flipV="1">
              <a:off x="1141271" y="4050146"/>
              <a:ext cx="393638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0" name="Přímá spojnice 1679"/>
            <p:cNvCxnSpPr>
              <a:stCxn id="1655" idx="6"/>
              <a:endCxn id="1659" idx="2"/>
            </p:cNvCxnSpPr>
            <p:nvPr/>
          </p:nvCxnSpPr>
          <p:spPr>
            <a:xfrm flipV="1">
              <a:off x="1141271" y="4300911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1" name="Přímá spojnice 1680"/>
            <p:cNvCxnSpPr>
              <a:stCxn id="1655" idx="6"/>
              <a:endCxn id="1660" idx="2"/>
            </p:cNvCxnSpPr>
            <p:nvPr/>
          </p:nvCxnSpPr>
          <p:spPr>
            <a:xfrm>
              <a:off x="1141271" y="4302983"/>
              <a:ext cx="391393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2" name="Přímá spojnice 1681"/>
            <p:cNvCxnSpPr>
              <a:endCxn id="1666" idx="2"/>
            </p:cNvCxnSpPr>
            <p:nvPr/>
          </p:nvCxnSpPr>
          <p:spPr>
            <a:xfrm>
              <a:off x="1155374" y="4303588"/>
              <a:ext cx="379535" cy="509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3" name="Přímá spojnice 1682"/>
            <p:cNvCxnSpPr>
              <a:stCxn id="1656" idx="6"/>
              <a:endCxn id="1657" idx="2"/>
            </p:cNvCxnSpPr>
            <p:nvPr/>
          </p:nvCxnSpPr>
          <p:spPr>
            <a:xfrm flipV="1">
              <a:off x="1139026" y="3797308"/>
              <a:ext cx="397950" cy="760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4" name="Přímá spojnice 1683"/>
            <p:cNvCxnSpPr>
              <a:stCxn id="1656" idx="6"/>
              <a:endCxn id="1658" idx="2"/>
            </p:cNvCxnSpPr>
            <p:nvPr/>
          </p:nvCxnSpPr>
          <p:spPr>
            <a:xfrm flipV="1">
              <a:off x="1139026" y="4050146"/>
              <a:ext cx="395883" cy="507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5" name="Přímá spojnice 1684"/>
            <p:cNvCxnSpPr>
              <a:endCxn id="1659" idx="2"/>
            </p:cNvCxnSpPr>
            <p:nvPr/>
          </p:nvCxnSpPr>
          <p:spPr>
            <a:xfrm flipV="1">
              <a:off x="1153218" y="4300911"/>
              <a:ext cx="381691" cy="253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Přímá spojnice 1685"/>
            <p:cNvCxnSpPr>
              <a:stCxn id="1656" idx="6"/>
              <a:endCxn id="1660" idx="2"/>
            </p:cNvCxnSpPr>
            <p:nvPr/>
          </p:nvCxnSpPr>
          <p:spPr>
            <a:xfrm flipV="1">
              <a:off x="1139026" y="4555822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7" name="Přímá spojnice 1686"/>
            <p:cNvCxnSpPr>
              <a:stCxn id="1656" idx="6"/>
              <a:endCxn id="1666" idx="2"/>
            </p:cNvCxnSpPr>
            <p:nvPr/>
          </p:nvCxnSpPr>
          <p:spPr>
            <a:xfrm>
              <a:off x="1139026" y="4557894"/>
              <a:ext cx="395883" cy="2550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8" name="Přímá spojnice 1687"/>
            <p:cNvCxnSpPr>
              <a:stCxn id="1665" idx="6"/>
              <a:endCxn id="1666" idx="2"/>
            </p:cNvCxnSpPr>
            <p:nvPr/>
          </p:nvCxnSpPr>
          <p:spPr>
            <a:xfrm flipV="1">
              <a:off x="1141271" y="4812977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9" name="Přímá spojnice 1688"/>
            <p:cNvCxnSpPr>
              <a:stCxn id="1665" idx="6"/>
              <a:endCxn id="1660" idx="2"/>
            </p:cNvCxnSpPr>
            <p:nvPr/>
          </p:nvCxnSpPr>
          <p:spPr>
            <a:xfrm flipV="1">
              <a:off x="1141271" y="4555822"/>
              <a:ext cx="391393" cy="259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0" name="Přímá spojnice 1689"/>
            <p:cNvCxnSpPr>
              <a:stCxn id="1665" idx="6"/>
              <a:endCxn id="1659" idx="2"/>
            </p:cNvCxnSpPr>
            <p:nvPr/>
          </p:nvCxnSpPr>
          <p:spPr>
            <a:xfrm flipV="1">
              <a:off x="1141271" y="4300911"/>
              <a:ext cx="393638" cy="5141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1" name="Přímá spojnice 1690"/>
            <p:cNvCxnSpPr>
              <a:stCxn id="1665" idx="6"/>
              <a:endCxn id="1658" idx="2"/>
            </p:cNvCxnSpPr>
            <p:nvPr/>
          </p:nvCxnSpPr>
          <p:spPr>
            <a:xfrm flipV="1">
              <a:off x="1141271" y="4050146"/>
              <a:ext cx="393638" cy="7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2" name="Přímá spojnice 1691"/>
            <p:cNvCxnSpPr>
              <a:stCxn id="1665" idx="6"/>
              <a:endCxn id="1657" idx="2"/>
            </p:cNvCxnSpPr>
            <p:nvPr/>
          </p:nvCxnSpPr>
          <p:spPr>
            <a:xfrm flipV="1">
              <a:off x="1141271" y="3797308"/>
              <a:ext cx="395705" cy="10177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3" name="Přímá spojnice 1692"/>
            <p:cNvCxnSpPr>
              <a:stCxn id="1657" idx="6"/>
              <a:endCxn id="1661" idx="2"/>
            </p:cNvCxnSpPr>
            <p:nvPr/>
          </p:nvCxnSpPr>
          <p:spPr>
            <a:xfrm>
              <a:off x="1669388" y="3797308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4" name="Přímá spojnice 1693"/>
            <p:cNvCxnSpPr>
              <a:stCxn id="1657" idx="6"/>
              <a:endCxn id="1662" idx="2"/>
            </p:cNvCxnSpPr>
            <p:nvPr/>
          </p:nvCxnSpPr>
          <p:spPr>
            <a:xfrm>
              <a:off x="1669388" y="3797308"/>
              <a:ext cx="395883" cy="2569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5" name="Přímá spojnice 1694"/>
            <p:cNvCxnSpPr>
              <a:stCxn id="1657" idx="6"/>
              <a:endCxn id="1663" idx="2"/>
            </p:cNvCxnSpPr>
            <p:nvPr/>
          </p:nvCxnSpPr>
          <p:spPr>
            <a:xfrm>
              <a:off x="1669388" y="3797308"/>
              <a:ext cx="395883" cy="507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6" name="Přímá spojnice 1695"/>
            <p:cNvCxnSpPr>
              <a:stCxn id="1657" idx="6"/>
              <a:endCxn id="1664" idx="2"/>
            </p:cNvCxnSpPr>
            <p:nvPr/>
          </p:nvCxnSpPr>
          <p:spPr>
            <a:xfrm>
              <a:off x="1669388" y="3797308"/>
              <a:ext cx="393637" cy="762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7" name="Přímá spojnice 1696"/>
            <p:cNvCxnSpPr>
              <a:stCxn id="1657" idx="6"/>
              <a:endCxn id="1667" idx="2"/>
            </p:cNvCxnSpPr>
            <p:nvPr/>
          </p:nvCxnSpPr>
          <p:spPr>
            <a:xfrm>
              <a:off x="1669388" y="3797308"/>
              <a:ext cx="395883" cy="10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8" name="Přímá spojnice 1697"/>
            <p:cNvCxnSpPr>
              <a:stCxn id="1658" idx="6"/>
              <a:endCxn id="1661" idx="2"/>
            </p:cNvCxnSpPr>
            <p:nvPr/>
          </p:nvCxnSpPr>
          <p:spPr>
            <a:xfrm flipV="1">
              <a:off x="1667321" y="3801453"/>
              <a:ext cx="400016" cy="248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9" name="Přímá spojnice 1698"/>
            <p:cNvCxnSpPr>
              <a:stCxn id="1658" idx="6"/>
              <a:endCxn id="1662" idx="2"/>
            </p:cNvCxnSpPr>
            <p:nvPr/>
          </p:nvCxnSpPr>
          <p:spPr>
            <a:xfrm>
              <a:off x="1667321" y="4050146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0" name="Přímá spojnice 1699"/>
            <p:cNvCxnSpPr>
              <a:stCxn id="1658" idx="6"/>
              <a:endCxn id="1663" idx="2"/>
            </p:cNvCxnSpPr>
            <p:nvPr/>
          </p:nvCxnSpPr>
          <p:spPr>
            <a:xfrm>
              <a:off x="1667321" y="4050146"/>
              <a:ext cx="397949" cy="254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1" name="Přímá spojnice 1700"/>
            <p:cNvCxnSpPr>
              <a:stCxn id="1658" idx="6"/>
              <a:endCxn id="1664" idx="2"/>
            </p:cNvCxnSpPr>
            <p:nvPr/>
          </p:nvCxnSpPr>
          <p:spPr>
            <a:xfrm>
              <a:off x="1667321" y="4050146"/>
              <a:ext cx="395704" cy="50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Přímá spojnice 1701"/>
            <p:cNvCxnSpPr>
              <a:stCxn id="1658" idx="6"/>
              <a:endCxn id="1667" idx="2"/>
            </p:cNvCxnSpPr>
            <p:nvPr/>
          </p:nvCxnSpPr>
          <p:spPr>
            <a:xfrm>
              <a:off x="1667321" y="4050146"/>
              <a:ext cx="397949" cy="76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3" name="Přímá spojnice 1702"/>
            <p:cNvCxnSpPr>
              <a:stCxn id="1659" idx="6"/>
              <a:endCxn id="1661" idx="2"/>
            </p:cNvCxnSpPr>
            <p:nvPr/>
          </p:nvCxnSpPr>
          <p:spPr>
            <a:xfrm flipV="1">
              <a:off x="1667321" y="3801453"/>
              <a:ext cx="400016" cy="499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Přímá spojnice 1703"/>
            <p:cNvCxnSpPr>
              <a:stCxn id="1659" idx="6"/>
              <a:endCxn id="1662" idx="2"/>
            </p:cNvCxnSpPr>
            <p:nvPr/>
          </p:nvCxnSpPr>
          <p:spPr>
            <a:xfrm flipV="1">
              <a:off x="1667321" y="4054291"/>
              <a:ext cx="397949" cy="24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5" name="Přímá spojnice 1704"/>
            <p:cNvCxnSpPr>
              <a:stCxn id="1659" idx="6"/>
              <a:endCxn id="1663" idx="2"/>
            </p:cNvCxnSpPr>
            <p:nvPr/>
          </p:nvCxnSpPr>
          <p:spPr>
            <a:xfrm>
              <a:off x="1667321" y="4300911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6" name="Přímá spojnice 1705"/>
            <p:cNvCxnSpPr>
              <a:stCxn id="1659" idx="6"/>
              <a:endCxn id="1664" idx="2"/>
            </p:cNvCxnSpPr>
            <p:nvPr/>
          </p:nvCxnSpPr>
          <p:spPr>
            <a:xfrm>
              <a:off x="1667321" y="4300911"/>
              <a:ext cx="395704" cy="25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Přímá spojnice 1706"/>
            <p:cNvCxnSpPr>
              <a:stCxn id="1659" idx="6"/>
              <a:endCxn id="1667" idx="2"/>
            </p:cNvCxnSpPr>
            <p:nvPr/>
          </p:nvCxnSpPr>
          <p:spPr>
            <a:xfrm>
              <a:off x="1667321" y="4300911"/>
              <a:ext cx="397949" cy="51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8" name="Přímá spojnice 1707"/>
            <p:cNvCxnSpPr>
              <a:stCxn id="1660" idx="6"/>
              <a:endCxn id="1661" idx="2"/>
            </p:cNvCxnSpPr>
            <p:nvPr/>
          </p:nvCxnSpPr>
          <p:spPr>
            <a:xfrm flipV="1">
              <a:off x="1665076" y="3801453"/>
              <a:ext cx="402261" cy="7543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9" name="Přímá spojnice 1708"/>
            <p:cNvCxnSpPr>
              <a:stCxn id="1660" idx="6"/>
              <a:endCxn id="1662" idx="2"/>
            </p:cNvCxnSpPr>
            <p:nvPr/>
          </p:nvCxnSpPr>
          <p:spPr>
            <a:xfrm flipV="1">
              <a:off x="1665076" y="4054291"/>
              <a:ext cx="400194" cy="501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0" name="Přímá spojnice 1709"/>
            <p:cNvCxnSpPr>
              <a:stCxn id="1660" idx="6"/>
              <a:endCxn id="1663" idx="2"/>
            </p:cNvCxnSpPr>
            <p:nvPr/>
          </p:nvCxnSpPr>
          <p:spPr>
            <a:xfrm flipV="1">
              <a:off x="1665076" y="4305056"/>
              <a:ext cx="400194" cy="250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Přímá spojnice 1710"/>
            <p:cNvCxnSpPr>
              <a:stCxn id="1660" idx="6"/>
              <a:endCxn id="1664" idx="2"/>
            </p:cNvCxnSpPr>
            <p:nvPr/>
          </p:nvCxnSpPr>
          <p:spPr>
            <a:xfrm>
              <a:off x="1665076" y="4555822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" name="Přímá spojnice 1711"/>
            <p:cNvCxnSpPr>
              <a:stCxn id="1660" idx="6"/>
              <a:endCxn id="1667" idx="2"/>
            </p:cNvCxnSpPr>
            <p:nvPr/>
          </p:nvCxnSpPr>
          <p:spPr>
            <a:xfrm>
              <a:off x="1665076" y="4555822"/>
              <a:ext cx="400194" cy="261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3" name="Přímá spojnice 1712"/>
            <p:cNvCxnSpPr>
              <a:stCxn id="1666" idx="6"/>
              <a:endCxn id="1661" idx="2"/>
            </p:cNvCxnSpPr>
            <p:nvPr/>
          </p:nvCxnSpPr>
          <p:spPr>
            <a:xfrm flipV="1">
              <a:off x="1667321" y="3801453"/>
              <a:ext cx="400016" cy="10115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4" name="Přímá spojnice 1713"/>
            <p:cNvCxnSpPr>
              <a:stCxn id="1666" idx="6"/>
              <a:endCxn id="1662" idx="2"/>
            </p:cNvCxnSpPr>
            <p:nvPr/>
          </p:nvCxnSpPr>
          <p:spPr>
            <a:xfrm flipV="1">
              <a:off x="1667321" y="4054291"/>
              <a:ext cx="397949" cy="758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Přímá spojnice 1714"/>
            <p:cNvCxnSpPr>
              <a:stCxn id="1666" idx="6"/>
              <a:endCxn id="1663" idx="2"/>
            </p:cNvCxnSpPr>
            <p:nvPr/>
          </p:nvCxnSpPr>
          <p:spPr>
            <a:xfrm flipV="1">
              <a:off x="1667321" y="4305056"/>
              <a:ext cx="397949" cy="5079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6" name="Přímá spojnice 1715"/>
            <p:cNvCxnSpPr>
              <a:stCxn id="1666" idx="6"/>
              <a:endCxn id="1664" idx="2"/>
            </p:cNvCxnSpPr>
            <p:nvPr/>
          </p:nvCxnSpPr>
          <p:spPr>
            <a:xfrm flipV="1">
              <a:off x="1667321" y="4559967"/>
              <a:ext cx="395704" cy="2530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7" name="Přímá spojnice 1716"/>
            <p:cNvCxnSpPr>
              <a:stCxn id="1666" idx="6"/>
              <a:endCxn id="1667" idx="2"/>
            </p:cNvCxnSpPr>
            <p:nvPr/>
          </p:nvCxnSpPr>
          <p:spPr>
            <a:xfrm>
              <a:off x="1667321" y="4812977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Přímá spojnice 1717"/>
            <p:cNvCxnSpPr/>
            <p:nvPr/>
          </p:nvCxnSpPr>
          <p:spPr>
            <a:xfrm flipV="1">
              <a:off x="2211785" y="3801453"/>
              <a:ext cx="385913" cy="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9" name="Přímá spojnice 1718"/>
            <p:cNvCxnSpPr>
              <a:stCxn id="1661" idx="6"/>
            </p:cNvCxnSpPr>
            <p:nvPr/>
          </p:nvCxnSpPr>
          <p:spPr>
            <a:xfrm>
              <a:off x="2199749" y="3801453"/>
              <a:ext cx="395883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0" name="Přímá spojnice 1719"/>
            <p:cNvCxnSpPr>
              <a:stCxn id="1661" idx="6"/>
            </p:cNvCxnSpPr>
            <p:nvPr/>
          </p:nvCxnSpPr>
          <p:spPr>
            <a:xfrm>
              <a:off x="2199749" y="3801453"/>
              <a:ext cx="395883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1" name="Přímá spojnice 1720"/>
            <p:cNvCxnSpPr>
              <a:stCxn id="1661" idx="6"/>
            </p:cNvCxnSpPr>
            <p:nvPr/>
          </p:nvCxnSpPr>
          <p:spPr>
            <a:xfrm>
              <a:off x="2199749" y="3801453"/>
              <a:ext cx="393637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2" name="Přímá spojnice 1721"/>
            <p:cNvCxnSpPr>
              <a:stCxn id="1661" idx="6"/>
            </p:cNvCxnSpPr>
            <p:nvPr/>
          </p:nvCxnSpPr>
          <p:spPr>
            <a:xfrm>
              <a:off x="2199749" y="3801453"/>
              <a:ext cx="395883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3" name="Přímá spojnice 1722"/>
            <p:cNvCxnSpPr>
              <a:stCxn id="1661" idx="6"/>
              <a:endCxn id="1661" idx="6"/>
            </p:cNvCxnSpPr>
            <p:nvPr/>
          </p:nvCxnSpPr>
          <p:spPr>
            <a:xfrm>
              <a:off x="2199749" y="3801453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4" name="Přímá spojnice 1723"/>
            <p:cNvCxnSpPr>
              <a:stCxn id="1662" idx="6"/>
            </p:cNvCxnSpPr>
            <p:nvPr/>
          </p:nvCxnSpPr>
          <p:spPr>
            <a:xfrm flipV="1">
              <a:off x="2197683" y="3801453"/>
              <a:ext cx="400016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Přímá spojnice 1724"/>
            <p:cNvCxnSpPr>
              <a:stCxn id="1662" idx="6"/>
            </p:cNvCxnSpPr>
            <p:nvPr/>
          </p:nvCxnSpPr>
          <p:spPr>
            <a:xfrm>
              <a:off x="2197683" y="4054291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6" name="Přímá spojnice 1725"/>
            <p:cNvCxnSpPr>
              <a:stCxn id="1662" idx="6"/>
            </p:cNvCxnSpPr>
            <p:nvPr/>
          </p:nvCxnSpPr>
          <p:spPr>
            <a:xfrm>
              <a:off x="2197683" y="4054291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7" name="Přímá spojnice 1726"/>
            <p:cNvCxnSpPr>
              <a:stCxn id="1662" idx="6"/>
            </p:cNvCxnSpPr>
            <p:nvPr/>
          </p:nvCxnSpPr>
          <p:spPr>
            <a:xfrm>
              <a:off x="2197683" y="4054291"/>
              <a:ext cx="39570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8" name="Přímá spojnice 1727"/>
            <p:cNvCxnSpPr>
              <a:stCxn id="1662" idx="6"/>
            </p:cNvCxnSpPr>
            <p:nvPr/>
          </p:nvCxnSpPr>
          <p:spPr>
            <a:xfrm>
              <a:off x="2197683" y="4054291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9" name="Přímá spojnice 1728"/>
            <p:cNvCxnSpPr>
              <a:stCxn id="1663" idx="6"/>
            </p:cNvCxnSpPr>
            <p:nvPr/>
          </p:nvCxnSpPr>
          <p:spPr>
            <a:xfrm flipV="1">
              <a:off x="2197683" y="3801453"/>
              <a:ext cx="400016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0" name="Přímá spojnice 1729"/>
            <p:cNvCxnSpPr>
              <a:stCxn id="1663" idx="6"/>
            </p:cNvCxnSpPr>
            <p:nvPr/>
          </p:nvCxnSpPr>
          <p:spPr>
            <a:xfrm flipV="1">
              <a:off x="2197683" y="4054291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1" name="Přímá spojnice 1730"/>
            <p:cNvCxnSpPr>
              <a:stCxn id="1663" idx="6"/>
            </p:cNvCxnSpPr>
            <p:nvPr/>
          </p:nvCxnSpPr>
          <p:spPr>
            <a:xfrm>
              <a:off x="2197683" y="4305056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2" name="Přímá spojnice 1731"/>
            <p:cNvCxnSpPr>
              <a:stCxn id="1663" idx="6"/>
            </p:cNvCxnSpPr>
            <p:nvPr/>
          </p:nvCxnSpPr>
          <p:spPr>
            <a:xfrm>
              <a:off x="2197683" y="4305056"/>
              <a:ext cx="39570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3" name="Přímá spojnice 1732"/>
            <p:cNvCxnSpPr>
              <a:stCxn id="1663" idx="6"/>
            </p:cNvCxnSpPr>
            <p:nvPr/>
          </p:nvCxnSpPr>
          <p:spPr>
            <a:xfrm>
              <a:off x="2197683" y="4305056"/>
              <a:ext cx="397949" cy="512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4" name="Přímá spojnice 1733"/>
            <p:cNvCxnSpPr>
              <a:stCxn id="1664" idx="6"/>
            </p:cNvCxnSpPr>
            <p:nvPr/>
          </p:nvCxnSpPr>
          <p:spPr>
            <a:xfrm flipV="1">
              <a:off x="2195438" y="3801453"/>
              <a:ext cx="402261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5" name="Přímá spojnice 1734"/>
            <p:cNvCxnSpPr>
              <a:stCxn id="1664" idx="6"/>
            </p:cNvCxnSpPr>
            <p:nvPr/>
          </p:nvCxnSpPr>
          <p:spPr>
            <a:xfrm flipV="1">
              <a:off x="2195438" y="4054291"/>
              <a:ext cx="40019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6" name="Přímá spojnice 1735"/>
            <p:cNvCxnSpPr>
              <a:stCxn id="1664" idx="6"/>
            </p:cNvCxnSpPr>
            <p:nvPr/>
          </p:nvCxnSpPr>
          <p:spPr>
            <a:xfrm flipV="1">
              <a:off x="2195438" y="4305056"/>
              <a:ext cx="40019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7" name="Přímá spojnice 1736"/>
            <p:cNvCxnSpPr>
              <a:stCxn id="1664" idx="6"/>
            </p:cNvCxnSpPr>
            <p:nvPr/>
          </p:nvCxnSpPr>
          <p:spPr>
            <a:xfrm>
              <a:off x="2195438" y="4559967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8" name="Přímá spojnice 1737"/>
            <p:cNvCxnSpPr>
              <a:stCxn id="1664" idx="6"/>
            </p:cNvCxnSpPr>
            <p:nvPr/>
          </p:nvCxnSpPr>
          <p:spPr>
            <a:xfrm>
              <a:off x="2195438" y="4559967"/>
              <a:ext cx="40019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9" name="Přímá spojnice 1738"/>
            <p:cNvCxnSpPr>
              <a:stCxn id="1667" idx="6"/>
            </p:cNvCxnSpPr>
            <p:nvPr/>
          </p:nvCxnSpPr>
          <p:spPr>
            <a:xfrm>
              <a:off x="2197683" y="4817122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0" name="Přímá spojnice 1739"/>
            <p:cNvCxnSpPr>
              <a:stCxn id="1667" idx="6"/>
            </p:cNvCxnSpPr>
            <p:nvPr/>
          </p:nvCxnSpPr>
          <p:spPr>
            <a:xfrm flipV="1">
              <a:off x="2197683" y="4559967"/>
              <a:ext cx="39570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" name="Přímá spojnice 1740"/>
            <p:cNvCxnSpPr/>
            <p:nvPr/>
          </p:nvCxnSpPr>
          <p:spPr>
            <a:xfrm flipV="1">
              <a:off x="2209630" y="4305056"/>
              <a:ext cx="386002" cy="512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2" name="Přímá spojnice 1741"/>
            <p:cNvCxnSpPr>
              <a:stCxn id="1667" idx="6"/>
            </p:cNvCxnSpPr>
            <p:nvPr/>
          </p:nvCxnSpPr>
          <p:spPr>
            <a:xfrm flipV="1">
              <a:off x="2197683" y="4054291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3" name="Přímá spojnice 1742"/>
            <p:cNvCxnSpPr>
              <a:stCxn id="1667" idx="6"/>
            </p:cNvCxnSpPr>
            <p:nvPr/>
          </p:nvCxnSpPr>
          <p:spPr>
            <a:xfrm flipV="1">
              <a:off x="2197683" y="3801453"/>
              <a:ext cx="400016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4" name="Přímá spojnice 1743"/>
            <p:cNvCxnSpPr/>
            <p:nvPr/>
          </p:nvCxnSpPr>
          <p:spPr>
            <a:xfrm flipV="1">
              <a:off x="1134216" y="4300911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5" name="Přímá spojnice 1744"/>
            <p:cNvCxnSpPr/>
            <p:nvPr/>
          </p:nvCxnSpPr>
          <p:spPr>
            <a:xfrm flipV="1">
              <a:off x="1146162" y="4300911"/>
              <a:ext cx="381691" cy="253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6" name="Ovál 1745"/>
            <p:cNvSpPr/>
            <p:nvPr/>
          </p:nvSpPr>
          <p:spPr>
            <a:xfrm>
              <a:off x="4177399" y="3752623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47" name="Ovál 1746"/>
            <p:cNvSpPr/>
            <p:nvPr/>
          </p:nvSpPr>
          <p:spPr>
            <a:xfrm>
              <a:off x="4175332" y="400546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48" name="Ovál 1747"/>
            <p:cNvSpPr/>
            <p:nvPr/>
          </p:nvSpPr>
          <p:spPr>
            <a:xfrm>
              <a:off x="4175332" y="425622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49" name="Ovál 1748"/>
            <p:cNvSpPr/>
            <p:nvPr/>
          </p:nvSpPr>
          <p:spPr>
            <a:xfrm>
              <a:off x="4173087" y="4511137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0" name="Ovál 1749"/>
            <p:cNvSpPr/>
            <p:nvPr/>
          </p:nvSpPr>
          <p:spPr>
            <a:xfrm>
              <a:off x="4707760" y="3756768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1" name="Ovál 1750"/>
            <p:cNvSpPr/>
            <p:nvPr/>
          </p:nvSpPr>
          <p:spPr>
            <a:xfrm>
              <a:off x="4705694" y="400960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2" name="Ovál 1751"/>
            <p:cNvSpPr/>
            <p:nvPr/>
          </p:nvSpPr>
          <p:spPr>
            <a:xfrm>
              <a:off x="4705694" y="426037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3" name="Ovál 1752"/>
            <p:cNvSpPr/>
            <p:nvPr/>
          </p:nvSpPr>
          <p:spPr>
            <a:xfrm>
              <a:off x="4703448" y="4515282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4" name="Ovál 1753"/>
            <p:cNvSpPr/>
            <p:nvPr/>
          </p:nvSpPr>
          <p:spPr>
            <a:xfrm>
              <a:off x="5238122" y="3756768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5" name="Ovál 1754"/>
            <p:cNvSpPr/>
            <p:nvPr/>
          </p:nvSpPr>
          <p:spPr>
            <a:xfrm>
              <a:off x="5236055" y="400960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6" name="Ovál 1755"/>
            <p:cNvSpPr/>
            <p:nvPr/>
          </p:nvSpPr>
          <p:spPr>
            <a:xfrm>
              <a:off x="5236055" y="426037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7" name="Ovál 1756"/>
            <p:cNvSpPr/>
            <p:nvPr/>
          </p:nvSpPr>
          <p:spPr>
            <a:xfrm>
              <a:off x="5233810" y="4515282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8" name="Ovál 1757"/>
            <p:cNvSpPr/>
            <p:nvPr/>
          </p:nvSpPr>
          <p:spPr>
            <a:xfrm>
              <a:off x="4175332" y="4768292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59" name="Ovál 1758"/>
            <p:cNvSpPr/>
            <p:nvPr/>
          </p:nvSpPr>
          <p:spPr>
            <a:xfrm>
              <a:off x="4705694" y="4772437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60" name="Ovál 1759"/>
            <p:cNvSpPr/>
            <p:nvPr/>
          </p:nvSpPr>
          <p:spPr>
            <a:xfrm>
              <a:off x="5236055" y="4772437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1761" name="Přímá spojnice 1760"/>
            <p:cNvCxnSpPr>
              <a:endCxn id="1758" idx="2"/>
            </p:cNvCxnSpPr>
            <p:nvPr/>
          </p:nvCxnSpPr>
          <p:spPr>
            <a:xfrm>
              <a:off x="3783761" y="3818337"/>
              <a:ext cx="391571" cy="10135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2" name="Přímá spojnice 1761"/>
            <p:cNvCxnSpPr>
              <a:endCxn id="1749" idx="2"/>
            </p:cNvCxnSpPr>
            <p:nvPr/>
          </p:nvCxnSpPr>
          <p:spPr>
            <a:xfrm>
              <a:off x="3783761" y="3818337"/>
              <a:ext cx="389326" cy="756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3" name="Přímá spojnice 1762"/>
            <p:cNvCxnSpPr>
              <a:endCxn id="1748" idx="2"/>
            </p:cNvCxnSpPr>
            <p:nvPr/>
          </p:nvCxnSpPr>
          <p:spPr>
            <a:xfrm>
              <a:off x="3783761" y="3818337"/>
              <a:ext cx="391571" cy="501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4" name="Přímá spojnice 1763"/>
            <p:cNvCxnSpPr>
              <a:endCxn id="1747" idx="2"/>
            </p:cNvCxnSpPr>
            <p:nvPr/>
          </p:nvCxnSpPr>
          <p:spPr>
            <a:xfrm>
              <a:off x="3783761" y="3818337"/>
              <a:ext cx="391571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5" name="Přímá spojnice 1764"/>
            <p:cNvCxnSpPr>
              <a:endCxn id="1746" idx="2"/>
            </p:cNvCxnSpPr>
            <p:nvPr/>
          </p:nvCxnSpPr>
          <p:spPr>
            <a:xfrm flipV="1">
              <a:off x="3783761" y="3816265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6" name="Přímá spojnice 1765"/>
            <p:cNvCxnSpPr>
              <a:endCxn id="1746" idx="2"/>
            </p:cNvCxnSpPr>
            <p:nvPr/>
          </p:nvCxnSpPr>
          <p:spPr>
            <a:xfrm flipV="1">
              <a:off x="3781694" y="3816265"/>
              <a:ext cx="395705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7" name="Přímá spojnice 1766"/>
            <p:cNvCxnSpPr>
              <a:endCxn id="1747" idx="2"/>
            </p:cNvCxnSpPr>
            <p:nvPr/>
          </p:nvCxnSpPr>
          <p:spPr>
            <a:xfrm flipV="1">
              <a:off x="3781694" y="4069103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8" name="Přímá spojnice 1767"/>
            <p:cNvCxnSpPr>
              <a:endCxn id="1748" idx="2"/>
            </p:cNvCxnSpPr>
            <p:nvPr/>
          </p:nvCxnSpPr>
          <p:spPr>
            <a:xfrm>
              <a:off x="3781694" y="4071175"/>
              <a:ext cx="393638" cy="248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9" name="Přímá spojnice 1768"/>
            <p:cNvCxnSpPr>
              <a:endCxn id="1749" idx="2"/>
            </p:cNvCxnSpPr>
            <p:nvPr/>
          </p:nvCxnSpPr>
          <p:spPr>
            <a:xfrm>
              <a:off x="3781694" y="4071175"/>
              <a:ext cx="391393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0" name="Přímá spojnice 1769"/>
            <p:cNvCxnSpPr>
              <a:endCxn id="1758" idx="2"/>
            </p:cNvCxnSpPr>
            <p:nvPr/>
          </p:nvCxnSpPr>
          <p:spPr>
            <a:xfrm>
              <a:off x="3781694" y="4071175"/>
              <a:ext cx="393638" cy="760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1" name="Přímá spojnice 1770"/>
            <p:cNvCxnSpPr>
              <a:endCxn id="1746" idx="2"/>
            </p:cNvCxnSpPr>
            <p:nvPr/>
          </p:nvCxnSpPr>
          <p:spPr>
            <a:xfrm flipV="1">
              <a:off x="3781694" y="3816265"/>
              <a:ext cx="395705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2" name="Přímá spojnice 1771"/>
            <p:cNvCxnSpPr>
              <a:endCxn id="1747" idx="2"/>
            </p:cNvCxnSpPr>
            <p:nvPr/>
          </p:nvCxnSpPr>
          <p:spPr>
            <a:xfrm flipV="1">
              <a:off x="3781694" y="4069103"/>
              <a:ext cx="393638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3" name="Přímá spojnice 1772"/>
            <p:cNvCxnSpPr>
              <a:endCxn id="1748" idx="2"/>
            </p:cNvCxnSpPr>
            <p:nvPr/>
          </p:nvCxnSpPr>
          <p:spPr>
            <a:xfrm flipV="1">
              <a:off x="3781694" y="4319868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4" name="Přímá spojnice 1773"/>
            <p:cNvCxnSpPr>
              <a:endCxn id="1749" idx="2"/>
            </p:cNvCxnSpPr>
            <p:nvPr/>
          </p:nvCxnSpPr>
          <p:spPr>
            <a:xfrm>
              <a:off x="3781694" y="4321940"/>
              <a:ext cx="391393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5" name="Přímá spojnice 1774"/>
            <p:cNvCxnSpPr>
              <a:endCxn id="1758" idx="2"/>
            </p:cNvCxnSpPr>
            <p:nvPr/>
          </p:nvCxnSpPr>
          <p:spPr>
            <a:xfrm>
              <a:off x="3795797" y="4322545"/>
              <a:ext cx="379535" cy="509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6" name="Přímá spojnice 1775"/>
            <p:cNvCxnSpPr>
              <a:endCxn id="1746" idx="2"/>
            </p:cNvCxnSpPr>
            <p:nvPr/>
          </p:nvCxnSpPr>
          <p:spPr>
            <a:xfrm flipV="1">
              <a:off x="3779449" y="3816265"/>
              <a:ext cx="397950" cy="760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7" name="Přímá spojnice 1776"/>
            <p:cNvCxnSpPr>
              <a:endCxn id="1747" idx="2"/>
            </p:cNvCxnSpPr>
            <p:nvPr/>
          </p:nvCxnSpPr>
          <p:spPr>
            <a:xfrm flipV="1">
              <a:off x="3779449" y="4069103"/>
              <a:ext cx="395883" cy="507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8" name="Přímá spojnice 1777"/>
            <p:cNvCxnSpPr>
              <a:endCxn id="1748" idx="2"/>
            </p:cNvCxnSpPr>
            <p:nvPr/>
          </p:nvCxnSpPr>
          <p:spPr>
            <a:xfrm flipV="1">
              <a:off x="3793641" y="4319868"/>
              <a:ext cx="381691" cy="253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9" name="Přímá spojnice 1778"/>
            <p:cNvCxnSpPr>
              <a:endCxn id="1749" idx="2"/>
            </p:cNvCxnSpPr>
            <p:nvPr/>
          </p:nvCxnSpPr>
          <p:spPr>
            <a:xfrm flipV="1">
              <a:off x="3779449" y="4574779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0" name="Přímá spojnice 1779"/>
            <p:cNvCxnSpPr>
              <a:endCxn id="1758" idx="2"/>
            </p:cNvCxnSpPr>
            <p:nvPr/>
          </p:nvCxnSpPr>
          <p:spPr>
            <a:xfrm>
              <a:off x="3779449" y="4576851"/>
              <a:ext cx="395883" cy="2550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1" name="Přímá spojnice 1780"/>
            <p:cNvCxnSpPr>
              <a:endCxn id="1758" idx="2"/>
            </p:cNvCxnSpPr>
            <p:nvPr/>
          </p:nvCxnSpPr>
          <p:spPr>
            <a:xfrm flipV="1">
              <a:off x="3781694" y="4831934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2" name="Přímá spojnice 1781"/>
            <p:cNvCxnSpPr>
              <a:endCxn id="1749" idx="2"/>
            </p:cNvCxnSpPr>
            <p:nvPr/>
          </p:nvCxnSpPr>
          <p:spPr>
            <a:xfrm flipV="1">
              <a:off x="3781694" y="4574779"/>
              <a:ext cx="391393" cy="259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3" name="Přímá spojnice 1782"/>
            <p:cNvCxnSpPr>
              <a:endCxn id="1748" idx="2"/>
            </p:cNvCxnSpPr>
            <p:nvPr/>
          </p:nvCxnSpPr>
          <p:spPr>
            <a:xfrm flipV="1">
              <a:off x="3781694" y="4319868"/>
              <a:ext cx="393638" cy="5141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4" name="Přímá spojnice 1783"/>
            <p:cNvCxnSpPr>
              <a:endCxn id="1747" idx="2"/>
            </p:cNvCxnSpPr>
            <p:nvPr/>
          </p:nvCxnSpPr>
          <p:spPr>
            <a:xfrm flipV="1">
              <a:off x="3781694" y="4069103"/>
              <a:ext cx="393638" cy="7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5" name="Přímá spojnice 1784"/>
            <p:cNvCxnSpPr>
              <a:endCxn id="1746" idx="2"/>
            </p:cNvCxnSpPr>
            <p:nvPr/>
          </p:nvCxnSpPr>
          <p:spPr>
            <a:xfrm flipV="1">
              <a:off x="3781694" y="3816265"/>
              <a:ext cx="395705" cy="10177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6" name="Přímá spojnice 1785"/>
            <p:cNvCxnSpPr>
              <a:stCxn id="1746" idx="6"/>
              <a:endCxn id="1750" idx="2"/>
            </p:cNvCxnSpPr>
            <p:nvPr/>
          </p:nvCxnSpPr>
          <p:spPr>
            <a:xfrm>
              <a:off x="4309811" y="3816265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7" name="Přímá spojnice 1786"/>
            <p:cNvCxnSpPr>
              <a:stCxn id="1746" idx="6"/>
              <a:endCxn id="1751" idx="2"/>
            </p:cNvCxnSpPr>
            <p:nvPr/>
          </p:nvCxnSpPr>
          <p:spPr>
            <a:xfrm>
              <a:off x="4309811" y="3816265"/>
              <a:ext cx="395883" cy="2569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8" name="Přímá spojnice 1787"/>
            <p:cNvCxnSpPr>
              <a:stCxn id="1746" idx="6"/>
              <a:endCxn id="1752" idx="2"/>
            </p:cNvCxnSpPr>
            <p:nvPr/>
          </p:nvCxnSpPr>
          <p:spPr>
            <a:xfrm>
              <a:off x="4309811" y="3816265"/>
              <a:ext cx="395883" cy="507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9" name="Přímá spojnice 1788"/>
            <p:cNvCxnSpPr>
              <a:stCxn id="1746" idx="6"/>
              <a:endCxn id="1753" idx="2"/>
            </p:cNvCxnSpPr>
            <p:nvPr/>
          </p:nvCxnSpPr>
          <p:spPr>
            <a:xfrm>
              <a:off x="4309811" y="3816265"/>
              <a:ext cx="393637" cy="762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0" name="Přímá spojnice 1789"/>
            <p:cNvCxnSpPr>
              <a:stCxn id="1746" idx="6"/>
              <a:endCxn id="1759" idx="2"/>
            </p:cNvCxnSpPr>
            <p:nvPr/>
          </p:nvCxnSpPr>
          <p:spPr>
            <a:xfrm>
              <a:off x="4309811" y="3816265"/>
              <a:ext cx="395883" cy="10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1" name="Přímá spojnice 1790"/>
            <p:cNvCxnSpPr>
              <a:stCxn id="1747" idx="6"/>
              <a:endCxn id="1750" idx="2"/>
            </p:cNvCxnSpPr>
            <p:nvPr/>
          </p:nvCxnSpPr>
          <p:spPr>
            <a:xfrm flipV="1">
              <a:off x="4307744" y="3820410"/>
              <a:ext cx="400016" cy="248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2" name="Přímá spojnice 1791"/>
            <p:cNvCxnSpPr>
              <a:stCxn id="1747" idx="6"/>
              <a:endCxn id="1751" idx="2"/>
            </p:cNvCxnSpPr>
            <p:nvPr/>
          </p:nvCxnSpPr>
          <p:spPr>
            <a:xfrm>
              <a:off x="4307744" y="4069103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3" name="Přímá spojnice 1792"/>
            <p:cNvCxnSpPr>
              <a:stCxn id="1747" idx="6"/>
              <a:endCxn id="1752" idx="2"/>
            </p:cNvCxnSpPr>
            <p:nvPr/>
          </p:nvCxnSpPr>
          <p:spPr>
            <a:xfrm>
              <a:off x="4307744" y="4069103"/>
              <a:ext cx="397949" cy="254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4" name="Přímá spojnice 1793"/>
            <p:cNvCxnSpPr>
              <a:stCxn id="1747" idx="6"/>
              <a:endCxn id="1753" idx="2"/>
            </p:cNvCxnSpPr>
            <p:nvPr/>
          </p:nvCxnSpPr>
          <p:spPr>
            <a:xfrm>
              <a:off x="4307744" y="4069103"/>
              <a:ext cx="395704" cy="50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5" name="Přímá spojnice 1794"/>
            <p:cNvCxnSpPr>
              <a:stCxn id="1747" idx="6"/>
              <a:endCxn id="1759" idx="2"/>
            </p:cNvCxnSpPr>
            <p:nvPr/>
          </p:nvCxnSpPr>
          <p:spPr>
            <a:xfrm>
              <a:off x="4307744" y="4069103"/>
              <a:ext cx="397949" cy="76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6" name="Přímá spojnice 1795"/>
            <p:cNvCxnSpPr>
              <a:stCxn id="1748" idx="6"/>
              <a:endCxn id="1750" idx="2"/>
            </p:cNvCxnSpPr>
            <p:nvPr/>
          </p:nvCxnSpPr>
          <p:spPr>
            <a:xfrm flipV="1">
              <a:off x="4307744" y="3820410"/>
              <a:ext cx="400016" cy="499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7" name="Přímá spojnice 1796"/>
            <p:cNvCxnSpPr>
              <a:stCxn id="1748" idx="6"/>
              <a:endCxn id="1751" idx="2"/>
            </p:cNvCxnSpPr>
            <p:nvPr/>
          </p:nvCxnSpPr>
          <p:spPr>
            <a:xfrm flipV="1">
              <a:off x="4307744" y="4073248"/>
              <a:ext cx="397949" cy="24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8" name="Přímá spojnice 1797"/>
            <p:cNvCxnSpPr>
              <a:stCxn id="1748" idx="6"/>
              <a:endCxn id="1752" idx="2"/>
            </p:cNvCxnSpPr>
            <p:nvPr/>
          </p:nvCxnSpPr>
          <p:spPr>
            <a:xfrm>
              <a:off x="4307744" y="4319868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9" name="Přímá spojnice 1798"/>
            <p:cNvCxnSpPr>
              <a:stCxn id="1748" idx="6"/>
              <a:endCxn id="1753" idx="2"/>
            </p:cNvCxnSpPr>
            <p:nvPr/>
          </p:nvCxnSpPr>
          <p:spPr>
            <a:xfrm>
              <a:off x="4307744" y="4319868"/>
              <a:ext cx="395704" cy="25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0" name="Přímá spojnice 1799"/>
            <p:cNvCxnSpPr>
              <a:stCxn id="1748" idx="6"/>
              <a:endCxn id="1759" idx="2"/>
            </p:cNvCxnSpPr>
            <p:nvPr/>
          </p:nvCxnSpPr>
          <p:spPr>
            <a:xfrm>
              <a:off x="4307744" y="4319868"/>
              <a:ext cx="397949" cy="51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1" name="Přímá spojnice 1800"/>
            <p:cNvCxnSpPr>
              <a:stCxn id="1749" idx="6"/>
              <a:endCxn id="1750" idx="2"/>
            </p:cNvCxnSpPr>
            <p:nvPr/>
          </p:nvCxnSpPr>
          <p:spPr>
            <a:xfrm flipV="1">
              <a:off x="4305499" y="3820410"/>
              <a:ext cx="402261" cy="7543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2" name="Přímá spojnice 1801"/>
            <p:cNvCxnSpPr>
              <a:stCxn id="1749" idx="6"/>
              <a:endCxn id="1751" idx="2"/>
            </p:cNvCxnSpPr>
            <p:nvPr/>
          </p:nvCxnSpPr>
          <p:spPr>
            <a:xfrm flipV="1">
              <a:off x="4305499" y="4073248"/>
              <a:ext cx="400194" cy="501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3" name="Přímá spojnice 1802"/>
            <p:cNvCxnSpPr>
              <a:stCxn id="1749" idx="6"/>
              <a:endCxn id="1752" idx="2"/>
            </p:cNvCxnSpPr>
            <p:nvPr/>
          </p:nvCxnSpPr>
          <p:spPr>
            <a:xfrm flipV="1">
              <a:off x="4305499" y="4324013"/>
              <a:ext cx="400194" cy="250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4" name="Přímá spojnice 1803"/>
            <p:cNvCxnSpPr>
              <a:stCxn id="1749" idx="6"/>
              <a:endCxn id="1753" idx="2"/>
            </p:cNvCxnSpPr>
            <p:nvPr/>
          </p:nvCxnSpPr>
          <p:spPr>
            <a:xfrm>
              <a:off x="4305499" y="4574779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5" name="Přímá spojnice 1804"/>
            <p:cNvCxnSpPr>
              <a:stCxn id="1749" idx="6"/>
              <a:endCxn id="1759" idx="2"/>
            </p:cNvCxnSpPr>
            <p:nvPr/>
          </p:nvCxnSpPr>
          <p:spPr>
            <a:xfrm>
              <a:off x="4305499" y="4574779"/>
              <a:ext cx="400194" cy="261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6" name="Přímá spojnice 1805"/>
            <p:cNvCxnSpPr>
              <a:stCxn id="1758" idx="6"/>
              <a:endCxn id="1750" idx="2"/>
            </p:cNvCxnSpPr>
            <p:nvPr/>
          </p:nvCxnSpPr>
          <p:spPr>
            <a:xfrm flipV="1">
              <a:off x="4307744" y="3820410"/>
              <a:ext cx="400016" cy="10115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7" name="Přímá spojnice 1806"/>
            <p:cNvCxnSpPr>
              <a:stCxn id="1758" idx="6"/>
              <a:endCxn id="1751" idx="2"/>
            </p:cNvCxnSpPr>
            <p:nvPr/>
          </p:nvCxnSpPr>
          <p:spPr>
            <a:xfrm flipV="1">
              <a:off x="4307744" y="4073248"/>
              <a:ext cx="397949" cy="758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8" name="Přímá spojnice 1807"/>
            <p:cNvCxnSpPr>
              <a:stCxn id="1758" idx="6"/>
              <a:endCxn id="1752" idx="2"/>
            </p:cNvCxnSpPr>
            <p:nvPr/>
          </p:nvCxnSpPr>
          <p:spPr>
            <a:xfrm flipV="1">
              <a:off x="4307744" y="4324013"/>
              <a:ext cx="397949" cy="5079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9" name="Přímá spojnice 1808"/>
            <p:cNvCxnSpPr>
              <a:stCxn id="1758" idx="6"/>
              <a:endCxn id="1753" idx="2"/>
            </p:cNvCxnSpPr>
            <p:nvPr/>
          </p:nvCxnSpPr>
          <p:spPr>
            <a:xfrm flipV="1">
              <a:off x="4307744" y="4578924"/>
              <a:ext cx="395704" cy="2530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0" name="Přímá spojnice 1809"/>
            <p:cNvCxnSpPr>
              <a:stCxn id="1758" idx="6"/>
              <a:endCxn id="1759" idx="2"/>
            </p:cNvCxnSpPr>
            <p:nvPr/>
          </p:nvCxnSpPr>
          <p:spPr>
            <a:xfrm>
              <a:off x="4307744" y="4831934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1" name="Přímá spojnice 1810"/>
            <p:cNvCxnSpPr>
              <a:endCxn id="1754" idx="2"/>
            </p:cNvCxnSpPr>
            <p:nvPr/>
          </p:nvCxnSpPr>
          <p:spPr>
            <a:xfrm flipV="1">
              <a:off x="4852208" y="3820410"/>
              <a:ext cx="385913" cy="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2" name="Přímá spojnice 1811"/>
            <p:cNvCxnSpPr>
              <a:stCxn id="1750" idx="6"/>
              <a:endCxn id="1755" idx="2"/>
            </p:cNvCxnSpPr>
            <p:nvPr/>
          </p:nvCxnSpPr>
          <p:spPr>
            <a:xfrm>
              <a:off x="4840172" y="3820410"/>
              <a:ext cx="395883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3" name="Přímá spojnice 1812"/>
            <p:cNvCxnSpPr>
              <a:stCxn id="1750" idx="6"/>
              <a:endCxn id="1756" idx="2"/>
            </p:cNvCxnSpPr>
            <p:nvPr/>
          </p:nvCxnSpPr>
          <p:spPr>
            <a:xfrm>
              <a:off x="4840172" y="3820410"/>
              <a:ext cx="395883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4" name="Přímá spojnice 1813"/>
            <p:cNvCxnSpPr>
              <a:stCxn id="1750" idx="6"/>
              <a:endCxn id="1757" idx="2"/>
            </p:cNvCxnSpPr>
            <p:nvPr/>
          </p:nvCxnSpPr>
          <p:spPr>
            <a:xfrm>
              <a:off x="4840172" y="3820410"/>
              <a:ext cx="393637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5" name="Přímá spojnice 1814"/>
            <p:cNvCxnSpPr>
              <a:stCxn id="1750" idx="6"/>
              <a:endCxn id="1760" idx="2"/>
            </p:cNvCxnSpPr>
            <p:nvPr/>
          </p:nvCxnSpPr>
          <p:spPr>
            <a:xfrm>
              <a:off x="4840172" y="3820410"/>
              <a:ext cx="395883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6" name="Přímá spojnice 1815"/>
            <p:cNvCxnSpPr>
              <a:stCxn id="1750" idx="6"/>
              <a:endCxn id="1750" idx="6"/>
            </p:cNvCxnSpPr>
            <p:nvPr/>
          </p:nvCxnSpPr>
          <p:spPr>
            <a:xfrm>
              <a:off x="4840172" y="3820410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7" name="Přímá spojnice 1816"/>
            <p:cNvCxnSpPr>
              <a:stCxn id="1751" idx="6"/>
              <a:endCxn id="1754" idx="2"/>
            </p:cNvCxnSpPr>
            <p:nvPr/>
          </p:nvCxnSpPr>
          <p:spPr>
            <a:xfrm flipV="1">
              <a:off x="4838106" y="3820410"/>
              <a:ext cx="400016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8" name="Přímá spojnice 1817"/>
            <p:cNvCxnSpPr>
              <a:stCxn id="1751" idx="6"/>
              <a:endCxn id="1755" idx="2"/>
            </p:cNvCxnSpPr>
            <p:nvPr/>
          </p:nvCxnSpPr>
          <p:spPr>
            <a:xfrm>
              <a:off x="4838106" y="4073248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9" name="Přímá spojnice 1818"/>
            <p:cNvCxnSpPr>
              <a:stCxn id="1751" idx="6"/>
              <a:endCxn id="1756" idx="2"/>
            </p:cNvCxnSpPr>
            <p:nvPr/>
          </p:nvCxnSpPr>
          <p:spPr>
            <a:xfrm>
              <a:off x="4838106" y="4073248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0" name="Přímá spojnice 1819"/>
            <p:cNvCxnSpPr>
              <a:stCxn id="1751" idx="6"/>
              <a:endCxn id="1757" idx="2"/>
            </p:cNvCxnSpPr>
            <p:nvPr/>
          </p:nvCxnSpPr>
          <p:spPr>
            <a:xfrm>
              <a:off x="4838106" y="4073248"/>
              <a:ext cx="39570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1" name="Přímá spojnice 1820"/>
            <p:cNvCxnSpPr>
              <a:stCxn id="1751" idx="6"/>
              <a:endCxn id="1760" idx="2"/>
            </p:cNvCxnSpPr>
            <p:nvPr/>
          </p:nvCxnSpPr>
          <p:spPr>
            <a:xfrm>
              <a:off x="4838106" y="4073248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2" name="Přímá spojnice 1821"/>
            <p:cNvCxnSpPr>
              <a:stCxn id="1752" idx="6"/>
              <a:endCxn id="1754" idx="2"/>
            </p:cNvCxnSpPr>
            <p:nvPr/>
          </p:nvCxnSpPr>
          <p:spPr>
            <a:xfrm flipV="1">
              <a:off x="4838106" y="3820410"/>
              <a:ext cx="400016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3" name="Přímá spojnice 1822"/>
            <p:cNvCxnSpPr>
              <a:stCxn id="1752" idx="6"/>
              <a:endCxn id="1755" idx="2"/>
            </p:cNvCxnSpPr>
            <p:nvPr/>
          </p:nvCxnSpPr>
          <p:spPr>
            <a:xfrm flipV="1">
              <a:off x="4838106" y="4073248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4" name="Přímá spojnice 1823"/>
            <p:cNvCxnSpPr>
              <a:stCxn id="1752" idx="6"/>
              <a:endCxn id="1756" idx="2"/>
            </p:cNvCxnSpPr>
            <p:nvPr/>
          </p:nvCxnSpPr>
          <p:spPr>
            <a:xfrm>
              <a:off x="4838106" y="4324013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5" name="Přímá spojnice 1824"/>
            <p:cNvCxnSpPr>
              <a:stCxn id="1752" idx="6"/>
              <a:endCxn id="1757" idx="2"/>
            </p:cNvCxnSpPr>
            <p:nvPr/>
          </p:nvCxnSpPr>
          <p:spPr>
            <a:xfrm>
              <a:off x="4838106" y="4324013"/>
              <a:ext cx="39570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6" name="Přímá spojnice 1825"/>
            <p:cNvCxnSpPr>
              <a:stCxn id="1752" idx="6"/>
              <a:endCxn id="1760" idx="2"/>
            </p:cNvCxnSpPr>
            <p:nvPr/>
          </p:nvCxnSpPr>
          <p:spPr>
            <a:xfrm>
              <a:off x="4838106" y="4324013"/>
              <a:ext cx="397949" cy="512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7" name="Přímá spojnice 1826"/>
            <p:cNvCxnSpPr>
              <a:stCxn id="1753" idx="6"/>
              <a:endCxn id="1754" idx="2"/>
            </p:cNvCxnSpPr>
            <p:nvPr/>
          </p:nvCxnSpPr>
          <p:spPr>
            <a:xfrm flipV="1">
              <a:off x="4835861" y="3820410"/>
              <a:ext cx="402261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8" name="Přímá spojnice 1827"/>
            <p:cNvCxnSpPr>
              <a:stCxn id="1753" idx="6"/>
              <a:endCxn id="1755" idx="2"/>
            </p:cNvCxnSpPr>
            <p:nvPr/>
          </p:nvCxnSpPr>
          <p:spPr>
            <a:xfrm flipV="1">
              <a:off x="4835861" y="4073248"/>
              <a:ext cx="40019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9" name="Přímá spojnice 1828"/>
            <p:cNvCxnSpPr>
              <a:stCxn id="1753" idx="6"/>
              <a:endCxn id="1756" idx="2"/>
            </p:cNvCxnSpPr>
            <p:nvPr/>
          </p:nvCxnSpPr>
          <p:spPr>
            <a:xfrm flipV="1">
              <a:off x="4835861" y="4324013"/>
              <a:ext cx="40019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0" name="Přímá spojnice 1829"/>
            <p:cNvCxnSpPr>
              <a:stCxn id="1753" idx="6"/>
              <a:endCxn id="1757" idx="2"/>
            </p:cNvCxnSpPr>
            <p:nvPr/>
          </p:nvCxnSpPr>
          <p:spPr>
            <a:xfrm>
              <a:off x="4835861" y="4578924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1" name="Přímá spojnice 1830"/>
            <p:cNvCxnSpPr>
              <a:stCxn id="1753" idx="6"/>
              <a:endCxn id="1760" idx="2"/>
            </p:cNvCxnSpPr>
            <p:nvPr/>
          </p:nvCxnSpPr>
          <p:spPr>
            <a:xfrm>
              <a:off x="4835861" y="4578924"/>
              <a:ext cx="40019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2" name="Přímá spojnice 1831"/>
            <p:cNvCxnSpPr>
              <a:stCxn id="1759" idx="6"/>
              <a:endCxn id="1760" idx="2"/>
            </p:cNvCxnSpPr>
            <p:nvPr/>
          </p:nvCxnSpPr>
          <p:spPr>
            <a:xfrm>
              <a:off x="4838106" y="4836079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3" name="Přímá spojnice 1832"/>
            <p:cNvCxnSpPr>
              <a:stCxn id="1759" idx="6"/>
              <a:endCxn id="1757" idx="2"/>
            </p:cNvCxnSpPr>
            <p:nvPr/>
          </p:nvCxnSpPr>
          <p:spPr>
            <a:xfrm flipV="1">
              <a:off x="4838106" y="4578924"/>
              <a:ext cx="39570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4" name="Přímá spojnice 1833"/>
            <p:cNvCxnSpPr>
              <a:endCxn id="1756" idx="2"/>
            </p:cNvCxnSpPr>
            <p:nvPr/>
          </p:nvCxnSpPr>
          <p:spPr>
            <a:xfrm flipV="1">
              <a:off x="4850053" y="4324013"/>
              <a:ext cx="386002" cy="512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5" name="Přímá spojnice 1834"/>
            <p:cNvCxnSpPr>
              <a:stCxn id="1759" idx="6"/>
              <a:endCxn id="1755" idx="2"/>
            </p:cNvCxnSpPr>
            <p:nvPr/>
          </p:nvCxnSpPr>
          <p:spPr>
            <a:xfrm flipV="1">
              <a:off x="4838106" y="4073248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6" name="Přímá spojnice 1835"/>
            <p:cNvCxnSpPr>
              <a:stCxn id="1759" idx="6"/>
              <a:endCxn id="1754" idx="2"/>
            </p:cNvCxnSpPr>
            <p:nvPr/>
          </p:nvCxnSpPr>
          <p:spPr>
            <a:xfrm flipV="1">
              <a:off x="4838106" y="3820410"/>
              <a:ext cx="400016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7" name="Přímá spojnice 1836"/>
            <p:cNvCxnSpPr/>
            <p:nvPr/>
          </p:nvCxnSpPr>
          <p:spPr>
            <a:xfrm flipV="1">
              <a:off x="3774639" y="4319868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8" name="Přímá spojnice 1837"/>
            <p:cNvCxnSpPr/>
            <p:nvPr/>
          </p:nvCxnSpPr>
          <p:spPr>
            <a:xfrm flipV="1">
              <a:off x="3786585" y="4319868"/>
              <a:ext cx="381691" cy="253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39" name="Ovál 1838"/>
            <p:cNvSpPr/>
            <p:nvPr/>
          </p:nvSpPr>
          <p:spPr>
            <a:xfrm>
              <a:off x="5762359" y="3767863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0" name="Ovál 1839"/>
            <p:cNvSpPr/>
            <p:nvPr/>
          </p:nvSpPr>
          <p:spPr>
            <a:xfrm>
              <a:off x="5760292" y="402070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1" name="Ovál 1840"/>
            <p:cNvSpPr/>
            <p:nvPr/>
          </p:nvSpPr>
          <p:spPr>
            <a:xfrm>
              <a:off x="5760292" y="427146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2" name="Ovál 1841"/>
            <p:cNvSpPr/>
            <p:nvPr/>
          </p:nvSpPr>
          <p:spPr>
            <a:xfrm>
              <a:off x="5758047" y="4526377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3" name="Ovál 1842"/>
            <p:cNvSpPr/>
            <p:nvPr/>
          </p:nvSpPr>
          <p:spPr>
            <a:xfrm>
              <a:off x="6292720" y="3772008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4" name="Ovál 1843"/>
            <p:cNvSpPr/>
            <p:nvPr/>
          </p:nvSpPr>
          <p:spPr>
            <a:xfrm>
              <a:off x="6290654" y="402484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5" name="Ovál 1844"/>
            <p:cNvSpPr/>
            <p:nvPr/>
          </p:nvSpPr>
          <p:spPr>
            <a:xfrm>
              <a:off x="6290654" y="427561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6" name="Ovál 1845"/>
            <p:cNvSpPr/>
            <p:nvPr/>
          </p:nvSpPr>
          <p:spPr>
            <a:xfrm>
              <a:off x="6288408" y="4530522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7" name="Ovál 1846"/>
            <p:cNvSpPr/>
            <p:nvPr/>
          </p:nvSpPr>
          <p:spPr>
            <a:xfrm>
              <a:off x="6823082" y="3772008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8" name="Ovál 1847"/>
            <p:cNvSpPr/>
            <p:nvPr/>
          </p:nvSpPr>
          <p:spPr>
            <a:xfrm>
              <a:off x="6821015" y="402484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49" name="Ovál 1848"/>
            <p:cNvSpPr/>
            <p:nvPr/>
          </p:nvSpPr>
          <p:spPr>
            <a:xfrm>
              <a:off x="6821015" y="427561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50" name="Ovál 1849"/>
            <p:cNvSpPr/>
            <p:nvPr/>
          </p:nvSpPr>
          <p:spPr>
            <a:xfrm>
              <a:off x="6818770" y="4530522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51" name="Ovál 1850"/>
            <p:cNvSpPr/>
            <p:nvPr/>
          </p:nvSpPr>
          <p:spPr>
            <a:xfrm>
              <a:off x="5760292" y="4783532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52" name="Ovál 1851"/>
            <p:cNvSpPr/>
            <p:nvPr/>
          </p:nvSpPr>
          <p:spPr>
            <a:xfrm>
              <a:off x="6290654" y="4787677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853" name="Ovál 1852"/>
            <p:cNvSpPr/>
            <p:nvPr/>
          </p:nvSpPr>
          <p:spPr>
            <a:xfrm>
              <a:off x="6821015" y="4787677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1854" name="Přímá spojnice 1853"/>
            <p:cNvCxnSpPr>
              <a:endCxn id="1851" idx="2"/>
            </p:cNvCxnSpPr>
            <p:nvPr/>
          </p:nvCxnSpPr>
          <p:spPr>
            <a:xfrm>
              <a:off x="5368721" y="3833577"/>
              <a:ext cx="391571" cy="10135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5" name="Přímá spojnice 1854"/>
            <p:cNvCxnSpPr>
              <a:endCxn id="1842" idx="2"/>
            </p:cNvCxnSpPr>
            <p:nvPr/>
          </p:nvCxnSpPr>
          <p:spPr>
            <a:xfrm>
              <a:off x="5368721" y="3833577"/>
              <a:ext cx="389326" cy="756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6" name="Přímá spojnice 1855"/>
            <p:cNvCxnSpPr>
              <a:endCxn id="1841" idx="2"/>
            </p:cNvCxnSpPr>
            <p:nvPr/>
          </p:nvCxnSpPr>
          <p:spPr>
            <a:xfrm>
              <a:off x="5368721" y="3833577"/>
              <a:ext cx="391571" cy="501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7" name="Přímá spojnice 1856"/>
            <p:cNvCxnSpPr>
              <a:endCxn id="1840" idx="2"/>
            </p:cNvCxnSpPr>
            <p:nvPr/>
          </p:nvCxnSpPr>
          <p:spPr>
            <a:xfrm>
              <a:off x="5368721" y="3833577"/>
              <a:ext cx="391571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8" name="Přímá spojnice 1857"/>
            <p:cNvCxnSpPr>
              <a:endCxn id="1839" idx="2"/>
            </p:cNvCxnSpPr>
            <p:nvPr/>
          </p:nvCxnSpPr>
          <p:spPr>
            <a:xfrm flipV="1">
              <a:off x="5368721" y="3831505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9" name="Přímá spojnice 1858"/>
            <p:cNvCxnSpPr>
              <a:endCxn id="1839" idx="2"/>
            </p:cNvCxnSpPr>
            <p:nvPr/>
          </p:nvCxnSpPr>
          <p:spPr>
            <a:xfrm flipV="1">
              <a:off x="5366654" y="3831505"/>
              <a:ext cx="395705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0" name="Přímá spojnice 1859"/>
            <p:cNvCxnSpPr>
              <a:endCxn id="1840" idx="2"/>
            </p:cNvCxnSpPr>
            <p:nvPr/>
          </p:nvCxnSpPr>
          <p:spPr>
            <a:xfrm flipV="1">
              <a:off x="5366654" y="4084343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1" name="Přímá spojnice 1860"/>
            <p:cNvCxnSpPr>
              <a:endCxn id="1841" idx="2"/>
            </p:cNvCxnSpPr>
            <p:nvPr/>
          </p:nvCxnSpPr>
          <p:spPr>
            <a:xfrm>
              <a:off x="5366654" y="4086415"/>
              <a:ext cx="393638" cy="248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2" name="Přímá spojnice 1861"/>
            <p:cNvCxnSpPr>
              <a:endCxn id="1842" idx="2"/>
            </p:cNvCxnSpPr>
            <p:nvPr/>
          </p:nvCxnSpPr>
          <p:spPr>
            <a:xfrm>
              <a:off x="5366654" y="4086415"/>
              <a:ext cx="391393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3" name="Přímá spojnice 1862"/>
            <p:cNvCxnSpPr>
              <a:endCxn id="1851" idx="2"/>
            </p:cNvCxnSpPr>
            <p:nvPr/>
          </p:nvCxnSpPr>
          <p:spPr>
            <a:xfrm>
              <a:off x="5366654" y="4086415"/>
              <a:ext cx="393638" cy="760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4" name="Přímá spojnice 1863"/>
            <p:cNvCxnSpPr>
              <a:endCxn id="1839" idx="2"/>
            </p:cNvCxnSpPr>
            <p:nvPr/>
          </p:nvCxnSpPr>
          <p:spPr>
            <a:xfrm flipV="1">
              <a:off x="5366654" y="3831505"/>
              <a:ext cx="395705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5" name="Přímá spojnice 1864"/>
            <p:cNvCxnSpPr>
              <a:endCxn id="1840" idx="2"/>
            </p:cNvCxnSpPr>
            <p:nvPr/>
          </p:nvCxnSpPr>
          <p:spPr>
            <a:xfrm flipV="1">
              <a:off x="5366654" y="4084343"/>
              <a:ext cx="393638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6" name="Přímá spojnice 1865"/>
            <p:cNvCxnSpPr>
              <a:endCxn id="1841" idx="2"/>
            </p:cNvCxnSpPr>
            <p:nvPr/>
          </p:nvCxnSpPr>
          <p:spPr>
            <a:xfrm flipV="1">
              <a:off x="5366654" y="4335108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7" name="Přímá spojnice 1866"/>
            <p:cNvCxnSpPr>
              <a:endCxn id="1842" idx="2"/>
            </p:cNvCxnSpPr>
            <p:nvPr/>
          </p:nvCxnSpPr>
          <p:spPr>
            <a:xfrm>
              <a:off x="5366654" y="4337180"/>
              <a:ext cx="391393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8" name="Přímá spojnice 1867"/>
            <p:cNvCxnSpPr>
              <a:endCxn id="1851" idx="2"/>
            </p:cNvCxnSpPr>
            <p:nvPr/>
          </p:nvCxnSpPr>
          <p:spPr>
            <a:xfrm>
              <a:off x="5380757" y="4337785"/>
              <a:ext cx="379535" cy="509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9" name="Přímá spojnice 1868"/>
            <p:cNvCxnSpPr>
              <a:endCxn id="1839" idx="2"/>
            </p:cNvCxnSpPr>
            <p:nvPr/>
          </p:nvCxnSpPr>
          <p:spPr>
            <a:xfrm flipV="1">
              <a:off x="5364409" y="3831505"/>
              <a:ext cx="397950" cy="760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0" name="Přímá spojnice 1869"/>
            <p:cNvCxnSpPr>
              <a:endCxn id="1840" idx="2"/>
            </p:cNvCxnSpPr>
            <p:nvPr/>
          </p:nvCxnSpPr>
          <p:spPr>
            <a:xfrm flipV="1">
              <a:off x="5364409" y="4084343"/>
              <a:ext cx="395883" cy="507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1" name="Přímá spojnice 1870"/>
            <p:cNvCxnSpPr>
              <a:endCxn id="1841" idx="2"/>
            </p:cNvCxnSpPr>
            <p:nvPr/>
          </p:nvCxnSpPr>
          <p:spPr>
            <a:xfrm flipV="1">
              <a:off x="5378601" y="4335108"/>
              <a:ext cx="381691" cy="253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2" name="Přímá spojnice 1871"/>
            <p:cNvCxnSpPr>
              <a:endCxn id="1842" idx="2"/>
            </p:cNvCxnSpPr>
            <p:nvPr/>
          </p:nvCxnSpPr>
          <p:spPr>
            <a:xfrm flipV="1">
              <a:off x="5364409" y="4590019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3" name="Přímá spojnice 1872"/>
            <p:cNvCxnSpPr>
              <a:endCxn id="1851" idx="2"/>
            </p:cNvCxnSpPr>
            <p:nvPr/>
          </p:nvCxnSpPr>
          <p:spPr>
            <a:xfrm>
              <a:off x="5364409" y="4592091"/>
              <a:ext cx="395883" cy="2550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4" name="Přímá spojnice 1873"/>
            <p:cNvCxnSpPr>
              <a:endCxn id="1851" idx="2"/>
            </p:cNvCxnSpPr>
            <p:nvPr/>
          </p:nvCxnSpPr>
          <p:spPr>
            <a:xfrm flipV="1">
              <a:off x="5366654" y="4847174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5" name="Přímá spojnice 1874"/>
            <p:cNvCxnSpPr>
              <a:endCxn id="1842" idx="2"/>
            </p:cNvCxnSpPr>
            <p:nvPr/>
          </p:nvCxnSpPr>
          <p:spPr>
            <a:xfrm flipV="1">
              <a:off x="5366654" y="4590019"/>
              <a:ext cx="391393" cy="259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6" name="Přímá spojnice 1875"/>
            <p:cNvCxnSpPr>
              <a:endCxn id="1841" idx="2"/>
            </p:cNvCxnSpPr>
            <p:nvPr/>
          </p:nvCxnSpPr>
          <p:spPr>
            <a:xfrm flipV="1">
              <a:off x="5366654" y="4335108"/>
              <a:ext cx="393638" cy="5141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7" name="Přímá spojnice 1876"/>
            <p:cNvCxnSpPr>
              <a:endCxn id="1840" idx="2"/>
            </p:cNvCxnSpPr>
            <p:nvPr/>
          </p:nvCxnSpPr>
          <p:spPr>
            <a:xfrm flipV="1">
              <a:off x="5366654" y="4084343"/>
              <a:ext cx="393638" cy="7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8" name="Přímá spojnice 1877"/>
            <p:cNvCxnSpPr>
              <a:endCxn id="1839" idx="2"/>
            </p:cNvCxnSpPr>
            <p:nvPr/>
          </p:nvCxnSpPr>
          <p:spPr>
            <a:xfrm flipV="1">
              <a:off x="5366654" y="3831505"/>
              <a:ext cx="395705" cy="10177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9" name="Přímá spojnice 1878"/>
            <p:cNvCxnSpPr>
              <a:stCxn id="1839" idx="6"/>
              <a:endCxn id="1843" idx="2"/>
            </p:cNvCxnSpPr>
            <p:nvPr/>
          </p:nvCxnSpPr>
          <p:spPr>
            <a:xfrm>
              <a:off x="5894771" y="3831505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0" name="Přímá spojnice 1879"/>
            <p:cNvCxnSpPr>
              <a:stCxn id="1839" idx="6"/>
              <a:endCxn id="1844" idx="2"/>
            </p:cNvCxnSpPr>
            <p:nvPr/>
          </p:nvCxnSpPr>
          <p:spPr>
            <a:xfrm>
              <a:off x="5894771" y="3831505"/>
              <a:ext cx="395883" cy="2569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1" name="Přímá spojnice 1880"/>
            <p:cNvCxnSpPr>
              <a:stCxn id="1839" idx="6"/>
              <a:endCxn id="1845" idx="2"/>
            </p:cNvCxnSpPr>
            <p:nvPr/>
          </p:nvCxnSpPr>
          <p:spPr>
            <a:xfrm>
              <a:off x="5894771" y="3831505"/>
              <a:ext cx="395883" cy="507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2" name="Přímá spojnice 1881"/>
            <p:cNvCxnSpPr>
              <a:stCxn id="1839" idx="6"/>
              <a:endCxn id="1846" idx="2"/>
            </p:cNvCxnSpPr>
            <p:nvPr/>
          </p:nvCxnSpPr>
          <p:spPr>
            <a:xfrm>
              <a:off x="5894771" y="3831505"/>
              <a:ext cx="393637" cy="762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3" name="Přímá spojnice 1882"/>
            <p:cNvCxnSpPr>
              <a:stCxn id="1839" idx="6"/>
              <a:endCxn id="1852" idx="2"/>
            </p:cNvCxnSpPr>
            <p:nvPr/>
          </p:nvCxnSpPr>
          <p:spPr>
            <a:xfrm>
              <a:off x="5894771" y="3831505"/>
              <a:ext cx="395883" cy="10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4" name="Přímá spojnice 1883"/>
            <p:cNvCxnSpPr>
              <a:stCxn id="1840" idx="6"/>
              <a:endCxn id="1843" idx="2"/>
            </p:cNvCxnSpPr>
            <p:nvPr/>
          </p:nvCxnSpPr>
          <p:spPr>
            <a:xfrm flipV="1">
              <a:off x="5892704" y="3835650"/>
              <a:ext cx="400016" cy="248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5" name="Přímá spojnice 1884"/>
            <p:cNvCxnSpPr>
              <a:stCxn id="1840" idx="6"/>
              <a:endCxn id="1844" idx="2"/>
            </p:cNvCxnSpPr>
            <p:nvPr/>
          </p:nvCxnSpPr>
          <p:spPr>
            <a:xfrm>
              <a:off x="5892704" y="4084343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6" name="Přímá spojnice 1885"/>
            <p:cNvCxnSpPr>
              <a:stCxn id="1840" idx="6"/>
              <a:endCxn id="1845" idx="2"/>
            </p:cNvCxnSpPr>
            <p:nvPr/>
          </p:nvCxnSpPr>
          <p:spPr>
            <a:xfrm>
              <a:off x="5892704" y="4084343"/>
              <a:ext cx="397949" cy="254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7" name="Přímá spojnice 1886"/>
            <p:cNvCxnSpPr>
              <a:stCxn id="1840" idx="6"/>
              <a:endCxn id="1846" idx="2"/>
            </p:cNvCxnSpPr>
            <p:nvPr/>
          </p:nvCxnSpPr>
          <p:spPr>
            <a:xfrm>
              <a:off x="5892704" y="4084343"/>
              <a:ext cx="395704" cy="50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8" name="Přímá spojnice 1887"/>
            <p:cNvCxnSpPr>
              <a:stCxn id="1840" idx="6"/>
              <a:endCxn id="1852" idx="2"/>
            </p:cNvCxnSpPr>
            <p:nvPr/>
          </p:nvCxnSpPr>
          <p:spPr>
            <a:xfrm>
              <a:off x="5892704" y="4084343"/>
              <a:ext cx="397949" cy="76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9" name="Přímá spojnice 1888"/>
            <p:cNvCxnSpPr>
              <a:stCxn id="1841" idx="6"/>
              <a:endCxn id="1843" idx="2"/>
            </p:cNvCxnSpPr>
            <p:nvPr/>
          </p:nvCxnSpPr>
          <p:spPr>
            <a:xfrm flipV="1">
              <a:off x="5892704" y="3835650"/>
              <a:ext cx="400016" cy="499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0" name="Přímá spojnice 1889"/>
            <p:cNvCxnSpPr>
              <a:stCxn id="1841" idx="6"/>
              <a:endCxn id="1844" idx="2"/>
            </p:cNvCxnSpPr>
            <p:nvPr/>
          </p:nvCxnSpPr>
          <p:spPr>
            <a:xfrm flipV="1">
              <a:off x="5892704" y="4088488"/>
              <a:ext cx="397949" cy="24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1" name="Přímá spojnice 1890"/>
            <p:cNvCxnSpPr>
              <a:stCxn id="1841" idx="6"/>
              <a:endCxn id="1845" idx="2"/>
            </p:cNvCxnSpPr>
            <p:nvPr/>
          </p:nvCxnSpPr>
          <p:spPr>
            <a:xfrm>
              <a:off x="5892704" y="4335108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2" name="Přímá spojnice 1891"/>
            <p:cNvCxnSpPr>
              <a:stCxn id="1841" idx="6"/>
              <a:endCxn id="1846" idx="2"/>
            </p:cNvCxnSpPr>
            <p:nvPr/>
          </p:nvCxnSpPr>
          <p:spPr>
            <a:xfrm>
              <a:off x="5892704" y="4335108"/>
              <a:ext cx="395704" cy="25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3" name="Přímá spojnice 1892"/>
            <p:cNvCxnSpPr>
              <a:stCxn id="1841" idx="6"/>
              <a:endCxn id="1852" idx="2"/>
            </p:cNvCxnSpPr>
            <p:nvPr/>
          </p:nvCxnSpPr>
          <p:spPr>
            <a:xfrm>
              <a:off x="5892704" y="4335108"/>
              <a:ext cx="397949" cy="51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4" name="Přímá spojnice 1893"/>
            <p:cNvCxnSpPr>
              <a:stCxn id="1842" idx="6"/>
              <a:endCxn id="1843" idx="2"/>
            </p:cNvCxnSpPr>
            <p:nvPr/>
          </p:nvCxnSpPr>
          <p:spPr>
            <a:xfrm flipV="1">
              <a:off x="5890459" y="3835650"/>
              <a:ext cx="402261" cy="7543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5" name="Přímá spojnice 1894"/>
            <p:cNvCxnSpPr>
              <a:stCxn id="1842" idx="6"/>
              <a:endCxn id="1844" idx="2"/>
            </p:cNvCxnSpPr>
            <p:nvPr/>
          </p:nvCxnSpPr>
          <p:spPr>
            <a:xfrm flipV="1">
              <a:off x="5890459" y="4088488"/>
              <a:ext cx="400194" cy="501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6" name="Přímá spojnice 1895"/>
            <p:cNvCxnSpPr>
              <a:stCxn id="1842" idx="6"/>
              <a:endCxn id="1845" idx="2"/>
            </p:cNvCxnSpPr>
            <p:nvPr/>
          </p:nvCxnSpPr>
          <p:spPr>
            <a:xfrm flipV="1">
              <a:off x="5890459" y="4339253"/>
              <a:ext cx="400194" cy="250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7" name="Přímá spojnice 1896"/>
            <p:cNvCxnSpPr>
              <a:stCxn id="1842" idx="6"/>
              <a:endCxn id="1846" idx="2"/>
            </p:cNvCxnSpPr>
            <p:nvPr/>
          </p:nvCxnSpPr>
          <p:spPr>
            <a:xfrm>
              <a:off x="5890459" y="4590019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8" name="Přímá spojnice 1897"/>
            <p:cNvCxnSpPr>
              <a:stCxn id="1842" idx="6"/>
              <a:endCxn id="1852" idx="2"/>
            </p:cNvCxnSpPr>
            <p:nvPr/>
          </p:nvCxnSpPr>
          <p:spPr>
            <a:xfrm>
              <a:off x="5890459" y="4590019"/>
              <a:ext cx="400194" cy="261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9" name="Přímá spojnice 1898"/>
            <p:cNvCxnSpPr>
              <a:stCxn id="1851" idx="6"/>
              <a:endCxn id="1843" idx="2"/>
            </p:cNvCxnSpPr>
            <p:nvPr/>
          </p:nvCxnSpPr>
          <p:spPr>
            <a:xfrm flipV="1">
              <a:off x="5892704" y="3835650"/>
              <a:ext cx="400016" cy="10115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0" name="Přímá spojnice 1899"/>
            <p:cNvCxnSpPr>
              <a:stCxn id="1851" idx="6"/>
              <a:endCxn id="1844" idx="2"/>
            </p:cNvCxnSpPr>
            <p:nvPr/>
          </p:nvCxnSpPr>
          <p:spPr>
            <a:xfrm flipV="1">
              <a:off x="5892704" y="4088488"/>
              <a:ext cx="397949" cy="758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1" name="Přímá spojnice 1900"/>
            <p:cNvCxnSpPr>
              <a:stCxn id="1851" idx="6"/>
              <a:endCxn id="1845" idx="2"/>
            </p:cNvCxnSpPr>
            <p:nvPr/>
          </p:nvCxnSpPr>
          <p:spPr>
            <a:xfrm flipV="1">
              <a:off x="5892704" y="4339253"/>
              <a:ext cx="397949" cy="5079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2" name="Přímá spojnice 1901"/>
            <p:cNvCxnSpPr>
              <a:stCxn id="1851" idx="6"/>
              <a:endCxn id="1846" idx="2"/>
            </p:cNvCxnSpPr>
            <p:nvPr/>
          </p:nvCxnSpPr>
          <p:spPr>
            <a:xfrm flipV="1">
              <a:off x="5892704" y="4594164"/>
              <a:ext cx="395704" cy="2530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3" name="Přímá spojnice 1902"/>
            <p:cNvCxnSpPr>
              <a:stCxn id="1851" idx="6"/>
              <a:endCxn id="1852" idx="2"/>
            </p:cNvCxnSpPr>
            <p:nvPr/>
          </p:nvCxnSpPr>
          <p:spPr>
            <a:xfrm>
              <a:off x="5892704" y="4847174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4" name="Přímá spojnice 1903"/>
            <p:cNvCxnSpPr>
              <a:endCxn id="1847" idx="2"/>
            </p:cNvCxnSpPr>
            <p:nvPr/>
          </p:nvCxnSpPr>
          <p:spPr>
            <a:xfrm flipV="1">
              <a:off x="6437168" y="3835650"/>
              <a:ext cx="385913" cy="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5" name="Přímá spojnice 1904"/>
            <p:cNvCxnSpPr>
              <a:stCxn id="1843" idx="6"/>
              <a:endCxn id="1848" idx="2"/>
            </p:cNvCxnSpPr>
            <p:nvPr/>
          </p:nvCxnSpPr>
          <p:spPr>
            <a:xfrm>
              <a:off x="6425132" y="3835650"/>
              <a:ext cx="395883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6" name="Přímá spojnice 1905"/>
            <p:cNvCxnSpPr>
              <a:stCxn id="1843" idx="6"/>
              <a:endCxn id="1849" idx="2"/>
            </p:cNvCxnSpPr>
            <p:nvPr/>
          </p:nvCxnSpPr>
          <p:spPr>
            <a:xfrm>
              <a:off x="6425132" y="3835650"/>
              <a:ext cx="395883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7" name="Přímá spojnice 1906"/>
            <p:cNvCxnSpPr>
              <a:stCxn id="1843" idx="6"/>
              <a:endCxn id="1850" idx="2"/>
            </p:cNvCxnSpPr>
            <p:nvPr/>
          </p:nvCxnSpPr>
          <p:spPr>
            <a:xfrm>
              <a:off x="6425132" y="3835650"/>
              <a:ext cx="393637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8" name="Přímá spojnice 1907"/>
            <p:cNvCxnSpPr>
              <a:stCxn id="1843" idx="6"/>
              <a:endCxn id="1853" idx="2"/>
            </p:cNvCxnSpPr>
            <p:nvPr/>
          </p:nvCxnSpPr>
          <p:spPr>
            <a:xfrm>
              <a:off x="6425132" y="3835650"/>
              <a:ext cx="395883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9" name="Přímá spojnice 1908"/>
            <p:cNvCxnSpPr>
              <a:stCxn id="1843" idx="6"/>
              <a:endCxn id="1843" idx="6"/>
            </p:cNvCxnSpPr>
            <p:nvPr/>
          </p:nvCxnSpPr>
          <p:spPr>
            <a:xfrm>
              <a:off x="6425132" y="3835650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0" name="Přímá spojnice 1909"/>
            <p:cNvCxnSpPr>
              <a:stCxn id="1844" idx="6"/>
              <a:endCxn id="1847" idx="2"/>
            </p:cNvCxnSpPr>
            <p:nvPr/>
          </p:nvCxnSpPr>
          <p:spPr>
            <a:xfrm flipV="1">
              <a:off x="6423066" y="3835650"/>
              <a:ext cx="400016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1" name="Přímá spojnice 1910"/>
            <p:cNvCxnSpPr>
              <a:stCxn id="1844" idx="6"/>
              <a:endCxn id="1848" idx="2"/>
            </p:cNvCxnSpPr>
            <p:nvPr/>
          </p:nvCxnSpPr>
          <p:spPr>
            <a:xfrm>
              <a:off x="6423066" y="4088488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2" name="Přímá spojnice 1911"/>
            <p:cNvCxnSpPr>
              <a:stCxn id="1844" idx="6"/>
              <a:endCxn id="1849" idx="2"/>
            </p:cNvCxnSpPr>
            <p:nvPr/>
          </p:nvCxnSpPr>
          <p:spPr>
            <a:xfrm>
              <a:off x="6423066" y="4088488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3" name="Přímá spojnice 1912"/>
            <p:cNvCxnSpPr>
              <a:stCxn id="1844" idx="6"/>
              <a:endCxn id="1850" idx="2"/>
            </p:cNvCxnSpPr>
            <p:nvPr/>
          </p:nvCxnSpPr>
          <p:spPr>
            <a:xfrm>
              <a:off x="6423066" y="4088488"/>
              <a:ext cx="39570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4" name="Přímá spojnice 1913"/>
            <p:cNvCxnSpPr>
              <a:stCxn id="1844" idx="6"/>
              <a:endCxn id="1853" idx="2"/>
            </p:cNvCxnSpPr>
            <p:nvPr/>
          </p:nvCxnSpPr>
          <p:spPr>
            <a:xfrm>
              <a:off x="6423066" y="4088488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5" name="Přímá spojnice 1914"/>
            <p:cNvCxnSpPr>
              <a:stCxn id="1845" idx="6"/>
              <a:endCxn id="1847" idx="2"/>
            </p:cNvCxnSpPr>
            <p:nvPr/>
          </p:nvCxnSpPr>
          <p:spPr>
            <a:xfrm flipV="1">
              <a:off x="6423066" y="3835650"/>
              <a:ext cx="400016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6" name="Přímá spojnice 1915"/>
            <p:cNvCxnSpPr>
              <a:stCxn id="1845" idx="6"/>
              <a:endCxn id="1848" idx="2"/>
            </p:cNvCxnSpPr>
            <p:nvPr/>
          </p:nvCxnSpPr>
          <p:spPr>
            <a:xfrm flipV="1">
              <a:off x="6423066" y="4088488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7" name="Přímá spojnice 1916"/>
            <p:cNvCxnSpPr>
              <a:stCxn id="1845" idx="6"/>
              <a:endCxn id="1849" idx="2"/>
            </p:cNvCxnSpPr>
            <p:nvPr/>
          </p:nvCxnSpPr>
          <p:spPr>
            <a:xfrm>
              <a:off x="6423066" y="4339253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8" name="Přímá spojnice 1917"/>
            <p:cNvCxnSpPr>
              <a:stCxn id="1845" idx="6"/>
              <a:endCxn id="1850" idx="2"/>
            </p:cNvCxnSpPr>
            <p:nvPr/>
          </p:nvCxnSpPr>
          <p:spPr>
            <a:xfrm>
              <a:off x="6423066" y="4339253"/>
              <a:ext cx="39570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9" name="Přímá spojnice 1918"/>
            <p:cNvCxnSpPr>
              <a:stCxn id="1845" idx="6"/>
              <a:endCxn id="1853" idx="2"/>
            </p:cNvCxnSpPr>
            <p:nvPr/>
          </p:nvCxnSpPr>
          <p:spPr>
            <a:xfrm>
              <a:off x="6423066" y="4339253"/>
              <a:ext cx="397949" cy="512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0" name="Přímá spojnice 1919"/>
            <p:cNvCxnSpPr>
              <a:stCxn id="1846" idx="6"/>
              <a:endCxn id="1847" idx="2"/>
            </p:cNvCxnSpPr>
            <p:nvPr/>
          </p:nvCxnSpPr>
          <p:spPr>
            <a:xfrm flipV="1">
              <a:off x="6420821" y="3835650"/>
              <a:ext cx="402261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1" name="Přímá spojnice 1920"/>
            <p:cNvCxnSpPr>
              <a:stCxn id="1846" idx="6"/>
              <a:endCxn id="1848" idx="2"/>
            </p:cNvCxnSpPr>
            <p:nvPr/>
          </p:nvCxnSpPr>
          <p:spPr>
            <a:xfrm flipV="1">
              <a:off x="6420821" y="4088488"/>
              <a:ext cx="40019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2" name="Přímá spojnice 1921"/>
            <p:cNvCxnSpPr>
              <a:stCxn id="1846" idx="6"/>
              <a:endCxn id="1849" idx="2"/>
            </p:cNvCxnSpPr>
            <p:nvPr/>
          </p:nvCxnSpPr>
          <p:spPr>
            <a:xfrm flipV="1">
              <a:off x="6420821" y="4339253"/>
              <a:ext cx="40019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3" name="Přímá spojnice 1922"/>
            <p:cNvCxnSpPr>
              <a:stCxn id="1846" idx="6"/>
              <a:endCxn id="1850" idx="2"/>
            </p:cNvCxnSpPr>
            <p:nvPr/>
          </p:nvCxnSpPr>
          <p:spPr>
            <a:xfrm>
              <a:off x="6420821" y="4594164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4" name="Přímá spojnice 1923"/>
            <p:cNvCxnSpPr>
              <a:stCxn id="1846" idx="6"/>
              <a:endCxn id="1853" idx="2"/>
            </p:cNvCxnSpPr>
            <p:nvPr/>
          </p:nvCxnSpPr>
          <p:spPr>
            <a:xfrm>
              <a:off x="6420821" y="4594164"/>
              <a:ext cx="40019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5" name="Přímá spojnice 1924"/>
            <p:cNvCxnSpPr>
              <a:stCxn id="1852" idx="6"/>
              <a:endCxn id="1853" idx="2"/>
            </p:cNvCxnSpPr>
            <p:nvPr/>
          </p:nvCxnSpPr>
          <p:spPr>
            <a:xfrm>
              <a:off x="6423066" y="4851319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6" name="Přímá spojnice 1925"/>
            <p:cNvCxnSpPr>
              <a:stCxn id="1852" idx="6"/>
              <a:endCxn id="1850" idx="2"/>
            </p:cNvCxnSpPr>
            <p:nvPr/>
          </p:nvCxnSpPr>
          <p:spPr>
            <a:xfrm flipV="1">
              <a:off x="6423066" y="4594164"/>
              <a:ext cx="39570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7" name="Přímá spojnice 1926"/>
            <p:cNvCxnSpPr>
              <a:endCxn id="1849" idx="2"/>
            </p:cNvCxnSpPr>
            <p:nvPr/>
          </p:nvCxnSpPr>
          <p:spPr>
            <a:xfrm flipV="1">
              <a:off x="6435013" y="4339253"/>
              <a:ext cx="386002" cy="512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8" name="Přímá spojnice 1927"/>
            <p:cNvCxnSpPr>
              <a:stCxn id="1852" idx="6"/>
              <a:endCxn id="1848" idx="2"/>
            </p:cNvCxnSpPr>
            <p:nvPr/>
          </p:nvCxnSpPr>
          <p:spPr>
            <a:xfrm flipV="1">
              <a:off x="6423066" y="4088488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9" name="Přímá spojnice 1928"/>
            <p:cNvCxnSpPr>
              <a:stCxn id="1852" idx="6"/>
              <a:endCxn id="1847" idx="2"/>
            </p:cNvCxnSpPr>
            <p:nvPr/>
          </p:nvCxnSpPr>
          <p:spPr>
            <a:xfrm flipV="1">
              <a:off x="6423066" y="3835650"/>
              <a:ext cx="400016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0" name="Přímá spojnice 1929"/>
            <p:cNvCxnSpPr/>
            <p:nvPr/>
          </p:nvCxnSpPr>
          <p:spPr>
            <a:xfrm flipV="1">
              <a:off x="5359599" y="4335108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1" name="Přímá spojnice 1930"/>
            <p:cNvCxnSpPr/>
            <p:nvPr/>
          </p:nvCxnSpPr>
          <p:spPr>
            <a:xfrm flipV="1">
              <a:off x="5371545" y="4335108"/>
              <a:ext cx="381691" cy="253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2" name="Ovál 1931"/>
            <p:cNvSpPr/>
            <p:nvPr/>
          </p:nvSpPr>
          <p:spPr>
            <a:xfrm>
              <a:off x="7354939" y="3790723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33" name="Ovál 1932"/>
            <p:cNvSpPr/>
            <p:nvPr/>
          </p:nvSpPr>
          <p:spPr>
            <a:xfrm>
              <a:off x="7352872" y="404356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34" name="Ovál 1933"/>
            <p:cNvSpPr/>
            <p:nvPr/>
          </p:nvSpPr>
          <p:spPr>
            <a:xfrm>
              <a:off x="7352872" y="429432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35" name="Ovál 1934"/>
            <p:cNvSpPr/>
            <p:nvPr/>
          </p:nvSpPr>
          <p:spPr>
            <a:xfrm>
              <a:off x="7350627" y="4549237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36" name="Ovál 1935"/>
            <p:cNvSpPr/>
            <p:nvPr/>
          </p:nvSpPr>
          <p:spPr>
            <a:xfrm>
              <a:off x="7885300" y="3794868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37" name="Ovál 1936"/>
            <p:cNvSpPr/>
            <p:nvPr/>
          </p:nvSpPr>
          <p:spPr>
            <a:xfrm>
              <a:off x="7883234" y="404770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38" name="Ovál 1937"/>
            <p:cNvSpPr/>
            <p:nvPr/>
          </p:nvSpPr>
          <p:spPr>
            <a:xfrm>
              <a:off x="7883234" y="429847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39" name="Ovál 1938"/>
            <p:cNvSpPr/>
            <p:nvPr/>
          </p:nvSpPr>
          <p:spPr>
            <a:xfrm>
              <a:off x="7880988" y="4553382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40" name="Ovál 1939"/>
            <p:cNvSpPr/>
            <p:nvPr/>
          </p:nvSpPr>
          <p:spPr>
            <a:xfrm>
              <a:off x="8415662" y="3794868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41" name="Ovál 1940"/>
            <p:cNvSpPr/>
            <p:nvPr/>
          </p:nvSpPr>
          <p:spPr>
            <a:xfrm>
              <a:off x="8413595" y="4047706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42" name="Ovál 1941"/>
            <p:cNvSpPr/>
            <p:nvPr/>
          </p:nvSpPr>
          <p:spPr>
            <a:xfrm>
              <a:off x="8413595" y="4298471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43" name="Ovál 1942"/>
            <p:cNvSpPr/>
            <p:nvPr/>
          </p:nvSpPr>
          <p:spPr>
            <a:xfrm>
              <a:off x="8411350" y="4553382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44" name="Ovál 1943"/>
            <p:cNvSpPr/>
            <p:nvPr/>
          </p:nvSpPr>
          <p:spPr>
            <a:xfrm>
              <a:off x="7352872" y="4806392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45" name="Ovál 1944"/>
            <p:cNvSpPr/>
            <p:nvPr/>
          </p:nvSpPr>
          <p:spPr>
            <a:xfrm>
              <a:off x="7883234" y="4810537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946" name="Ovál 1945"/>
            <p:cNvSpPr/>
            <p:nvPr/>
          </p:nvSpPr>
          <p:spPr>
            <a:xfrm>
              <a:off x="8413595" y="4810537"/>
              <a:ext cx="132412" cy="127284"/>
            </a:xfrm>
            <a:prstGeom prst="ellipse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1947" name="Přímá spojnice 1946"/>
            <p:cNvCxnSpPr>
              <a:endCxn id="1944" idx="2"/>
            </p:cNvCxnSpPr>
            <p:nvPr/>
          </p:nvCxnSpPr>
          <p:spPr>
            <a:xfrm>
              <a:off x="6961301" y="3856437"/>
              <a:ext cx="391571" cy="10135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8" name="Přímá spojnice 1947"/>
            <p:cNvCxnSpPr>
              <a:endCxn id="1935" idx="2"/>
            </p:cNvCxnSpPr>
            <p:nvPr/>
          </p:nvCxnSpPr>
          <p:spPr>
            <a:xfrm>
              <a:off x="6961301" y="3856437"/>
              <a:ext cx="389326" cy="756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9" name="Přímá spojnice 1948"/>
            <p:cNvCxnSpPr>
              <a:endCxn id="1934" idx="2"/>
            </p:cNvCxnSpPr>
            <p:nvPr/>
          </p:nvCxnSpPr>
          <p:spPr>
            <a:xfrm>
              <a:off x="6961301" y="3856437"/>
              <a:ext cx="391571" cy="501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0" name="Přímá spojnice 1949"/>
            <p:cNvCxnSpPr>
              <a:endCxn id="1933" idx="2"/>
            </p:cNvCxnSpPr>
            <p:nvPr/>
          </p:nvCxnSpPr>
          <p:spPr>
            <a:xfrm>
              <a:off x="6961301" y="3856437"/>
              <a:ext cx="391571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1" name="Přímá spojnice 1950"/>
            <p:cNvCxnSpPr>
              <a:endCxn id="1932" idx="2"/>
            </p:cNvCxnSpPr>
            <p:nvPr/>
          </p:nvCxnSpPr>
          <p:spPr>
            <a:xfrm flipV="1">
              <a:off x="6961301" y="3854365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2" name="Přímá spojnice 1951"/>
            <p:cNvCxnSpPr>
              <a:endCxn id="1932" idx="2"/>
            </p:cNvCxnSpPr>
            <p:nvPr/>
          </p:nvCxnSpPr>
          <p:spPr>
            <a:xfrm flipV="1">
              <a:off x="6959234" y="3854365"/>
              <a:ext cx="395705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3" name="Přímá spojnice 1952"/>
            <p:cNvCxnSpPr>
              <a:endCxn id="1933" idx="2"/>
            </p:cNvCxnSpPr>
            <p:nvPr/>
          </p:nvCxnSpPr>
          <p:spPr>
            <a:xfrm flipV="1">
              <a:off x="6959234" y="4107203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4" name="Přímá spojnice 1953"/>
            <p:cNvCxnSpPr>
              <a:endCxn id="1934" idx="2"/>
            </p:cNvCxnSpPr>
            <p:nvPr/>
          </p:nvCxnSpPr>
          <p:spPr>
            <a:xfrm>
              <a:off x="6959234" y="4109275"/>
              <a:ext cx="393638" cy="2486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5" name="Přímá spojnice 1954"/>
            <p:cNvCxnSpPr>
              <a:endCxn id="1935" idx="2"/>
            </p:cNvCxnSpPr>
            <p:nvPr/>
          </p:nvCxnSpPr>
          <p:spPr>
            <a:xfrm>
              <a:off x="6959234" y="4109275"/>
              <a:ext cx="391393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6" name="Přímá spojnice 1955"/>
            <p:cNvCxnSpPr>
              <a:endCxn id="1944" idx="2"/>
            </p:cNvCxnSpPr>
            <p:nvPr/>
          </p:nvCxnSpPr>
          <p:spPr>
            <a:xfrm>
              <a:off x="6959234" y="4109275"/>
              <a:ext cx="393638" cy="7607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7" name="Přímá spojnice 1956"/>
            <p:cNvCxnSpPr>
              <a:endCxn id="1932" idx="2"/>
            </p:cNvCxnSpPr>
            <p:nvPr/>
          </p:nvCxnSpPr>
          <p:spPr>
            <a:xfrm flipV="1">
              <a:off x="6959234" y="3854365"/>
              <a:ext cx="395705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8" name="Přímá spojnice 1957"/>
            <p:cNvCxnSpPr>
              <a:endCxn id="1933" idx="2"/>
            </p:cNvCxnSpPr>
            <p:nvPr/>
          </p:nvCxnSpPr>
          <p:spPr>
            <a:xfrm flipV="1">
              <a:off x="6959234" y="4107203"/>
              <a:ext cx="393638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9" name="Přímá spojnice 1958"/>
            <p:cNvCxnSpPr>
              <a:endCxn id="1934" idx="2"/>
            </p:cNvCxnSpPr>
            <p:nvPr/>
          </p:nvCxnSpPr>
          <p:spPr>
            <a:xfrm flipV="1">
              <a:off x="6959234" y="4357968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0" name="Přímá spojnice 1959"/>
            <p:cNvCxnSpPr>
              <a:endCxn id="1935" idx="2"/>
            </p:cNvCxnSpPr>
            <p:nvPr/>
          </p:nvCxnSpPr>
          <p:spPr>
            <a:xfrm>
              <a:off x="6959234" y="4360040"/>
              <a:ext cx="391393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1" name="Přímá spojnice 1960"/>
            <p:cNvCxnSpPr>
              <a:endCxn id="1944" idx="2"/>
            </p:cNvCxnSpPr>
            <p:nvPr/>
          </p:nvCxnSpPr>
          <p:spPr>
            <a:xfrm>
              <a:off x="6973337" y="4360645"/>
              <a:ext cx="379535" cy="5093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2" name="Přímá spojnice 1961"/>
            <p:cNvCxnSpPr>
              <a:endCxn id="1932" idx="2"/>
            </p:cNvCxnSpPr>
            <p:nvPr/>
          </p:nvCxnSpPr>
          <p:spPr>
            <a:xfrm flipV="1">
              <a:off x="6956989" y="3854365"/>
              <a:ext cx="397950" cy="760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3" name="Přímá spojnice 1962"/>
            <p:cNvCxnSpPr>
              <a:endCxn id="1933" idx="2"/>
            </p:cNvCxnSpPr>
            <p:nvPr/>
          </p:nvCxnSpPr>
          <p:spPr>
            <a:xfrm flipV="1">
              <a:off x="6956989" y="4107203"/>
              <a:ext cx="395883" cy="5077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4" name="Přímá spojnice 1963"/>
            <p:cNvCxnSpPr>
              <a:endCxn id="1934" idx="2"/>
            </p:cNvCxnSpPr>
            <p:nvPr/>
          </p:nvCxnSpPr>
          <p:spPr>
            <a:xfrm flipV="1">
              <a:off x="6971181" y="4357968"/>
              <a:ext cx="381691" cy="253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5" name="Přímá spojnice 1964"/>
            <p:cNvCxnSpPr>
              <a:endCxn id="1935" idx="2"/>
            </p:cNvCxnSpPr>
            <p:nvPr/>
          </p:nvCxnSpPr>
          <p:spPr>
            <a:xfrm flipV="1">
              <a:off x="6956989" y="4612879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6" name="Přímá spojnice 1965"/>
            <p:cNvCxnSpPr>
              <a:endCxn id="1944" idx="2"/>
            </p:cNvCxnSpPr>
            <p:nvPr/>
          </p:nvCxnSpPr>
          <p:spPr>
            <a:xfrm>
              <a:off x="6956989" y="4614951"/>
              <a:ext cx="395883" cy="2550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7" name="Přímá spojnice 1966"/>
            <p:cNvCxnSpPr>
              <a:endCxn id="1944" idx="2"/>
            </p:cNvCxnSpPr>
            <p:nvPr/>
          </p:nvCxnSpPr>
          <p:spPr>
            <a:xfrm flipV="1">
              <a:off x="6959234" y="4870034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8" name="Přímá spojnice 1967"/>
            <p:cNvCxnSpPr>
              <a:endCxn id="1935" idx="2"/>
            </p:cNvCxnSpPr>
            <p:nvPr/>
          </p:nvCxnSpPr>
          <p:spPr>
            <a:xfrm flipV="1">
              <a:off x="6959234" y="4612879"/>
              <a:ext cx="391393" cy="25922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9" name="Přímá spojnice 1968"/>
            <p:cNvCxnSpPr>
              <a:endCxn id="1934" idx="2"/>
            </p:cNvCxnSpPr>
            <p:nvPr/>
          </p:nvCxnSpPr>
          <p:spPr>
            <a:xfrm flipV="1">
              <a:off x="6959234" y="4357968"/>
              <a:ext cx="393638" cy="5141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0" name="Přímá spojnice 1969"/>
            <p:cNvCxnSpPr>
              <a:endCxn id="1933" idx="2"/>
            </p:cNvCxnSpPr>
            <p:nvPr/>
          </p:nvCxnSpPr>
          <p:spPr>
            <a:xfrm flipV="1">
              <a:off x="6959234" y="4107203"/>
              <a:ext cx="393638" cy="7649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1" name="Přímá spojnice 1970"/>
            <p:cNvCxnSpPr>
              <a:endCxn id="1932" idx="2"/>
            </p:cNvCxnSpPr>
            <p:nvPr/>
          </p:nvCxnSpPr>
          <p:spPr>
            <a:xfrm flipV="1">
              <a:off x="6959234" y="3854365"/>
              <a:ext cx="395705" cy="10177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2" name="Přímá spojnice 1971"/>
            <p:cNvCxnSpPr>
              <a:stCxn id="1932" idx="6"/>
              <a:endCxn id="1936" idx="2"/>
            </p:cNvCxnSpPr>
            <p:nvPr/>
          </p:nvCxnSpPr>
          <p:spPr>
            <a:xfrm>
              <a:off x="7487351" y="3854365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3" name="Přímá spojnice 1972"/>
            <p:cNvCxnSpPr>
              <a:stCxn id="1932" idx="6"/>
              <a:endCxn id="1937" idx="2"/>
            </p:cNvCxnSpPr>
            <p:nvPr/>
          </p:nvCxnSpPr>
          <p:spPr>
            <a:xfrm>
              <a:off x="7487351" y="3854365"/>
              <a:ext cx="395883" cy="2569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4" name="Přímá spojnice 1973"/>
            <p:cNvCxnSpPr>
              <a:stCxn id="1932" idx="6"/>
              <a:endCxn id="1938" idx="2"/>
            </p:cNvCxnSpPr>
            <p:nvPr/>
          </p:nvCxnSpPr>
          <p:spPr>
            <a:xfrm>
              <a:off x="7487351" y="3854365"/>
              <a:ext cx="395883" cy="5077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5" name="Přímá spojnice 1974"/>
            <p:cNvCxnSpPr>
              <a:stCxn id="1932" idx="6"/>
              <a:endCxn id="1939" idx="2"/>
            </p:cNvCxnSpPr>
            <p:nvPr/>
          </p:nvCxnSpPr>
          <p:spPr>
            <a:xfrm>
              <a:off x="7487351" y="3854365"/>
              <a:ext cx="393637" cy="762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6" name="Přímá spojnice 1975"/>
            <p:cNvCxnSpPr>
              <a:stCxn id="1932" idx="6"/>
              <a:endCxn id="1945" idx="2"/>
            </p:cNvCxnSpPr>
            <p:nvPr/>
          </p:nvCxnSpPr>
          <p:spPr>
            <a:xfrm>
              <a:off x="7487351" y="3854365"/>
              <a:ext cx="395883" cy="10198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7" name="Přímá spojnice 1976"/>
            <p:cNvCxnSpPr>
              <a:stCxn id="1933" idx="6"/>
              <a:endCxn id="1936" idx="2"/>
            </p:cNvCxnSpPr>
            <p:nvPr/>
          </p:nvCxnSpPr>
          <p:spPr>
            <a:xfrm flipV="1">
              <a:off x="7485284" y="3858510"/>
              <a:ext cx="400016" cy="248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8" name="Přímá spojnice 1977"/>
            <p:cNvCxnSpPr>
              <a:stCxn id="1933" idx="6"/>
              <a:endCxn id="1937" idx="2"/>
            </p:cNvCxnSpPr>
            <p:nvPr/>
          </p:nvCxnSpPr>
          <p:spPr>
            <a:xfrm>
              <a:off x="7485284" y="4107203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9" name="Přímá spojnice 1978"/>
            <p:cNvCxnSpPr>
              <a:stCxn id="1933" idx="6"/>
              <a:endCxn id="1938" idx="2"/>
            </p:cNvCxnSpPr>
            <p:nvPr/>
          </p:nvCxnSpPr>
          <p:spPr>
            <a:xfrm>
              <a:off x="7485284" y="4107203"/>
              <a:ext cx="397949" cy="2549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0" name="Přímá spojnice 1979"/>
            <p:cNvCxnSpPr>
              <a:stCxn id="1933" idx="6"/>
              <a:endCxn id="1939" idx="2"/>
            </p:cNvCxnSpPr>
            <p:nvPr/>
          </p:nvCxnSpPr>
          <p:spPr>
            <a:xfrm>
              <a:off x="7485284" y="4107203"/>
              <a:ext cx="395704" cy="5098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1" name="Přímá spojnice 1980"/>
            <p:cNvCxnSpPr>
              <a:stCxn id="1933" idx="6"/>
              <a:endCxn id="1945" idx="2"/>
            </p:cNvCxnSpPr>
            <p:nvPr/>
          </p:nvCxnSpPr>
          <p:spPr>
            <a:xfrm>
              <a:off x="7485284" y="4107203"/>
              <a:ext cx="397949" cy="7669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2" name="Přímá spojnice 1981"/>
            <p:cNvCxnSpPr>
              <a:stCxn id="1934" idx="6"/>
              <a:endCxn id="1936" idx="2"/>
            </p:cNvCxnSpPr>
            <p:nvPr/>
          </p:nvCxnSpPr>
          <p:spPr>
            <a:xfrm flipV="1">
              <a:off x="7485284" y="3858510"/>
              <a:ext cx="400016" cy="4994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3" name="Přímá spojnice 1982"/>
            <p:cNvCxnSpPr>
              <a:stCxn id="1934" idx="6"/>
              <a:endCxn id="1937" idx="2"/>
            </p:cNvCxnSpPr>
            <p:nvPr/>
          </p:nvCxnSpPr>
          <p:spPr>
            <a:xfrm flipV="1">
              <a:off x="7485284" y="4111348"/>
              <a:ext cx="397949" cy="2466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4" name="Přímá spojnice 1983"/>
            <p:cNvCxnSpPr>
              <a:stCxn id="1934" idx="6"/>
              <a:endCxn id="1938" idx="2"/>
            </p:cNvCxnSpPr>
            <p:nvPr/>
          </p:nvCxnSpPr>
          <p:spPr>
            <a:xfrm>
              <a:off x="7485284" y="4357968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5" name="Přímá spojnice 1984"/>
            <p:cNvCxnSpPr>
              <a:stCxn id="1934" idx="6"/>
              <a:endCxn id="1939" idx="2"/>
            </p:cNvCxnSpPr>
            <p:nvPr/>
          </p:nvCxnSpPr>
          <p:spPr>
            <a:xfrm>
              <a:off x="7485284" y="4357968"/>
              <a:ext cx="395704" cy="2590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6" name="Přímá spojnice 1985"/>
            <p:cNvCxnSpPr>
              <a:stCxn id="1934" idx="6"/>
              <a:endCxn id="1945" idx="2"/>
            </p:cNvCxnSpPr>
            <p:nvPr/>
          </p:nvCxnSpPr>
          <p:spPr>
            <a:xfrm>
              <a:off x="7485284" y="4357968"/>
              <a:ext cx="397949" cy="5162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7" name="Přímá spojnice 1986"/>
            <p:cNvCxnSpPr>
              <a:stCxn id="1935" idx="6"/>
              <a:endCxn id="1936" idx="2"/>
            </p:cNvCxnSpPr>
            <p:nvPr/>
          </p:nvCxnSpPr>
          <p:spPr>
            <a:xfrm flipV="1">
              <a:off x="7483039" y="3858510"/>
              <a:ext cx="402261" cy="7543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8" name="Přímá spojnice 1987"/>
            <p:cNvCxnSpPr>
              <a:stCxn id="1935" idx="6"/>
              <a:endCxn id="1937" idx="2"/>
            </p:cNvCxnSpPr>
            <p:nvPr/>
          </p:nvCxnSpPr>
          <p:spPr>
            <a:xfrm flipV="1">
              <a:off x="7483039" y="4111348"/>
              <a:ext cx="400194" cy="501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9" name="Přímá spojnice 1988"/>
            <p:cNvCxnSpPr>
              <a:stCxn id="1935" idx="6"/>
              <a:endCxn id="1938" idx="2"/>
            </p:cNvCxnSpPr>
            <p:nvPr/>
          </p:nvCxnSpPr>
          <p:spPr>
            <a:xfrm flipV="1">
              <a:off x="7483039" y="4362113"/>
              <a:ext cx="400194" cy="250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0" name="Přímá spojnice 1989"/>
            <p:cNvCxnSpPr>
              <a:stCxn id="1935" idx="6"/>
              <a:endCxn id="1939" idx="2"/>
            </p:cNvCxnSpPr>
            <p:nvPr/>
          </p:nvCxnSpPr>
          <p:spPr>
            <a:xfrm>
              <a:off x="7483039" y="4612879"/>
              <a:ext cx="397949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1" name="Přímá spojnice 1990"/>
            <p:cNvCxnSpPr>
              <a:stCxn id="1935" idx="6"/>
              <a:endCxn id="1945" idx="2"/>
            </p:cNvCxnSpPr>
            <p:nvPr/>
          </p:nvCxnSpPr>
          <p:spPr>
            <a:xfrm>
              <a:off x="7483039" y="4612879"/>
              <a:ext cx="400194" cy="2613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2" name="Přímá spojnice 1991"/>
            <p:cNvCxnSpPr>
              <a:stCxn id="1944" idx="6"/>
              <a:endCxn id="1936" idx="2"/>
            </p:cNvCxnSpPr>
            <p:nvPr/>
          </p:nvCxnSpPr>
          <p:spPr>
            <a:xfrm flipV="1">
              <a:off x="7485284" y="3858510"/>
              <a:ext cx="400016" cy="10115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3" name="Přímá spojnice 1992"/>
            <p:cNvCxnSpPr>
              <a:stCxn id="1944" idx="6"/>
              <a:endCxn id="1937" idx="2"/>
            </p:cNvCxnSpPr>
            <p:nvPr/>
          </p:nvCxnSpPr>
          <p:spPr>
            <a:xfrm flipV="1">
              <a:off x="7485284" y="4111348"/>
              <a:ext cx="397949" cy="75868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4" name="Přímá spojnice 1993"/>
            <p:cNvCxnSpPr>
              <a:stCxn id="1944" idx="6"/>
              <a:endCxn id="1938" idx="2"/>
            </p:cNvCxnSpPr>
            <p:nvPr/>
          </p:nvCxnSpPr>
          <p:spPr>
            <a:xfrm flipV="1">
              <a:off x="7485284" y="4362113"/>
              <a:ext cx="397949" cy="50792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5" name="Přímá spojnice 1994"/>
            <p:cNvCxnSpPr>
              <a:stCxn id="1944" idx="6"/>
              <a:endCxn id="1939" idx="2"/>
            </p:cNvCxnSpPr>
            <p:nvPr/>
          </p:nvCxnSpPr>
          <p:spPr>
            <a:xfrm flipV="1">
              <a:off x="7485284" y="4617024"/>
              <a:ext cx="395704" cy="2530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6" name="Přímá spojnice 1995"/>
            <p:cNvCxnSpPr>
              <a:endCxn id="1940" idx="2"/>
            </p:cNvCxnSpPr>
            <p:nvPr/>
          </p:nvCxnSpPr>
          <p:spPr>
            <a:xfrm flipV="1">
              <a:off x="8029748" y="3858510"/>
              <a:ext cx="385913" cy="6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7" name="Přímá spojnice 1996"/>
            <p:cNvCxnSpPr>
              <a:stCxn id="1936" idx="6"/>
              <a:endCxn id="1941" idx="2"/>
            </p:cNvCxnSpPr>
            <p:nvPr/>
          </p:nvCxnSpPr>
          <p:spPr>
            <a:xfrm>
              <a:off x="8017712" y="3858510"/>
              <a:ext cx="395883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8" name="Přímá spojnice 1997"/>
            <p:cNvCxnSpPr>
              <a:stCxn id="1936" idx="6"/>
              <a:endCxn id="1942" idx="2"/>
            </p:cNvCxnSpPr>
            <p:nvPr/>
          </p:nvCxnSpPr>
          <p:spPr>
            <a:xfrm>
              <a:off x="8017712" y="3858510"/>
              <a:ext cx="395883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9" name="Přímá spojnice 1998"/>
            <p:cNvCxnSpPr>
              <a:stCxn id="1936" idx="6"/>
              <a:endCxn id="1943" idx="2"/>
            </p:cNvCxnSpPr>
            <p:nvPr/>
          </p:nvCxnSpPr>
          <p:spPr>
            <a:xfrm>
              <a:off x="8017712" y="3858510"/>
              <a:ext cx="393637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0" name="Přímá spojnice 1999"/>
            <p:cNvCxnSpPr>
              <a:stCxn id="1936" idx="6"/>
              <a:endCxn id="1946" idx="2"/>
            </p:cNvCxnSpPr>
            <p:nvPr/>
          </p:nvCxnSpPr>
          <p:spPr>
            <a:xfrm>
              <a:off x="8017712" y="3858510"/>
              <a:ext cx="395883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1" name="Přímá spojnice 2000"/>
            <p:cNvCxnSpPr>
              <a:stCxn id="1936" idx="6"/>
              <a:endCxn id="1936" idx="6"/>
            </p:cNvCxnSpPr>
            <p:nvPr/>
          </p:nvCxnSpPr>
          <p:spPr>
            <a:xfrm>
              <a:off x="8017712" y="3858510"/>
              <a:ext cx="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2" name="Přímá spojnice 2001"/>
            <p:cNvCxnSpPr>
              <a:stCxn id="1937" idx="6"/>
              <a:endCxn id="1940" idx="2"/>
            </p:cNvCxnSpPr>
            <p:nvPr/>
          </p:nvCxnSpPr>
          <p:spPr>
            <a:xfrm flipV="1">
              <a:off x="8015646" y="3858510"/>
              <a:ext cx="400016" cy="252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3" name="Přímá spojnice 2002"/>
            <p:cNvCxnSpPr>
              <a:stCxn id="1937" idx="6"/>
              <a:endCxn id="1941" idx="2"/>
            </p:cNvCxnSpPr>
            <p:nvPr/>
          </p:nvCxnSpPr>
          <p:spPr>
            <a:xfrm>
              <a:off x="8015646" y="4111348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4" name="Přímá spojnice 2003"/>
            <p:cNvCxnSpPr>
              <a:stCxn id="1937" idx="6"/>
              <a:endCxn id="1942" idx="2"/>
            </p:cNvCxnSpPr>
            <p:nvPr/>
          </p:nvCxnSpPr>
          <p:spPr>
            <a:xfrm>
              <a:off x="8015646" y="4111348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5" name="Přímá spojnice 2004"/>
            <p:cNvCxnSpPr>
              <a:stCxn id="1937" idx="6"/>
              <a:endCxn id="1943" idx="2"/>
            </p:cNvCxnSpPr>
            <p:nvPr/>
          </p:nvCxnSpPr>
          <p:spPr>
            <a:xfrm>
              <a:off x="8015646" y="4111348"/>
              <a:ext cx="39570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6" name="Přímá spojnice 2005"/>
            <p:cNvCxnSpPr>
              <a:stCxn id="1937" idx="6"/>
              <a:endCxn id="1946" idx="2"/>
            </p:cNvCxnSpPr>
            <p:nvPr/>
          </p:nvCxnSpPr>
          <p:spPr>
            <a:xfrm>
              <a:off x="8015646" y="4111348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7" name="Přímá spojnice 2006"/>
            <p:cNvCxnSpPr>
              <a:stCxn id="1938" idx="6"/>
              <a:endCxn id="1940" idx="2"/>
            </p:cNvCxnSpPr>
            <p:nvPr/>
          </p:nvCxnSpPr>
          <p:spPr>
            <a:xfrm flipV="1">
              <a:off x="8015646" y="3858510"/>
              <a:ext cx="400016" cy="50360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8" name="Přímá spojnice 2007"/>
            <p:cNvCxnSpPr>
              <a:stCxn id="1938" idx="6"/>
              <a:endCxn id="1941" idx="2"/>
            </p:cNvCxnSpPr>
            <p:nvPr/>
          </p:nvCxnSpPr>
          <p:spPr>
            <a:xfrm flipV="1">
              <a:off x="8015646" y="4111348"/>
              <a:ext cx="397949" cy="250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9" name="Přímá spojnice 2008"/>
            <p:cNvCxnSpPr>
              <a:stCxn id="1938" idx="6"/>
              <a:endCxn id="1942" idx="2"/>
            </p:cNvCxnSpPr>
            <p:nvPr/>
          </p:nvCxnSpPr>
          <p:spPr>
            <a:xfrm>
              <a:off x="8015646" y="4362113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0" name="Přímá spojnice 2009"/>
            <p:cNvCxnSpPr>
              <a:stCxn id="1938" idx="6"/>
              <a:endCxn id="1943" idx="2"/>
            </p:cNvCxnSpPr>
            <p:nvPr/>
          </p:nvCxnSpPr>
          <p:spPr>
            <a:xfrm>
              <a:off x="8015646" y="4362113"/>
              <a:ext cx="39570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1" name="Přímá spojnice 2010"/>
            <p:cNvCxnSpPr>
              <a:stCxn id="1938" idx="6"/>
              <a:endCxn id="1946" idx="2"/>
            </p:cNvCxnSpPr>
            <p:nvPr/>
          </p:nvCxnSpPr>
          <p:spPr>
            <a:xfrm>
              <a:off x="8015646" y="4362113"/>
              <a:ext cx="397949" cy="5120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2" name="Přímá spojnice 2011"/>
            <p:cNvCxnSpPr>
              <a:stCxn id="1939" idx="6"/>
              <a:endCxn id="1940" idx="2"/>
            </p:cNvCxnSpPr>
            <p:nvPr/>
          </p:nvCxnSpPr>
          <p:spPr>
            <a:xfrm flipV="1">
              <a:off x="8013401" y="3858510"/>
              <a:ext cx="402261" cy="7585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3" name="Přímá spojnice 2012"/>
            <p:cNvCxnSpPr>
              <a:stCxn id="1939" idx="6"/>
              <a:endCxn id="1941" idx="2"/>
            </p:cNvCxnSpPr>
            <p:nvPr/>
          </p:nvCxnSpPr>
          <p:spPr>
            <a:xfrm flipV="1">
              <a:off x="8013401" y="4111348"/>
              <a:ext cx="400194" cy="5056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4" name="Přímá spojnice 2013"/>
            <p:cNvCxnSpPr>
              <a:stCxn id="1939" idx="6"/>
              <a:endCxn id="1942" idx="2"/>
            </p:cNvCxnSpPr>
            <p:nvPr/>
          </p:nvCxnSpPr>
          <p:spPr>
            <a:xfrm flipV="1">
              <a:off x="8013401" y="4362113"/>
              <a:ext cx="400194" cy="2549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5" name="Přímá spojnice 2014"/>
            <p:cNvCxnSpPr>
              <a:stCxn id="1939" idx="6"/>
              <a:endCxn id="1943" idx="2"/>
            </p:cNvCxnSpPr>
            <p:nvPr/>
          </p:nvCxnSpPr>
          <p:spPr>
            <a:xfrm>
              <a:off x="8013401" y="4617024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6" name="Přímá spojnice 2015"/>
            <p:cNvCxnSpPr>
              <a:stCxn id="1939" idx="6"/>
              <a:endCxn id="1946" idx="2"/>
            </p:cNvCxnSpPr>
            <p:nvPr/>
          </p:nvCxnSpPr>
          <p:spPr>
            <a:xfrm>
              <a:off x="8013401" y="4617024"/>
              <a:ext cx="40019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7" name="Přímá spojnice 2016"/>
            <p:cNvCxnSpPr>
              <a:stCxn id="1945" idx="6"/>
              <a:endCxn id="1943" idx="2"/>
            </p:cNvCxnSpPr>
            <p:nvPr/>
          </p:nvCxnSpPr>
          <p:spPr>
            <a:xfrm flipV="1">
              <a:off x="8015646" y="4617024"/>
              <a:ext cx="395704" cy="2571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8" name="Přímá spojnice 2017"/>
            <p:cNvCxnSpPr>
              <a:endCxn id="1942" idx="2"/>
            </p:cNvCxnSpPr>
            <p:nvPr/>
          </p:nvCxnSpPr>
          <p:spPr>
            <a:xfrm flipV="1">
              <a:off x="8027593" y="4362113"/>
              <a:ext cx="386002" cy="5124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9" name="Přímá spojnice 2018"/>
            <p:cNvCxnSpPr>
              <a:stCxn id="1945" idx="6"/>
              <a:endCxn id="1941" idx="2"/>
            </p:cNvCxnSpPr>
            <p:nvPr/>
          </p:nvCxnSpPr>
          <p:spPr>
            <a:xfrm flipV="1">
              <a:off x="8015646" y="4111348"/>
              <a:ext cx="397949" cy="7628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0" name="Přímá spojnice 2019"/>
            <p:cNvCxnSpPr>
              <a:stCxn id="1945" idx="6"/>
              <a:endCxn id="1940" idx="2"/>
            </p:cNvCxnSpPr>
            <p:nvPr/>
          </p:nvCxnSpPr>
          <p:spPr>
            <a:xfrm flipV="1">
              <a:off x="8015646" y="3858510"/>
              <a:ext cx="400016" cy="10156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1" name="Přímá spojnice 2020"/>
            <p:cNvCxnSpPr/>
            <p:nvPr/>
          </p:nvCxnSpPr>
          <p:spPr>
            <a:xfrm flipV="1">
              <a:off x="6952179" y="4357968"/>
              <a:ext cx="393638" cy="20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2" name="Přímá spojnice 2021"/>
            <p:cNvCxnSpPr/>
            <p:nvPr/>
          </p:nvCxnSpPr>
          <p:spPr>
            <a:xfrm flipV="1">
              <a:off x="6964125" y="4357968"/>
              <a:ext cx="381691" cy="2534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3" name="Ovál 2022"/>
            <p:cNvSpPr/>
            <p:nvPr/>
          </p:nvSpPr>
          <p:spPr>
            <a:xfrm>
              <a:off x="8930873" y="4288779"/>
              <a:ext cx="132412" cy="127284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2024" name="Přímá spojnice 2023"/>
            <p:cNvCxnSpPr>
              <a:endCxn id="2023" idx="2"/>
            </p:cNvCxnSpPr>
            <p:nvPr/>
          </p:nvCxnSpPr>
          <p:spPr>
            <a:xfrm>
              <a:off x="8532834" y="3850890"/>
              <a:ext cx="398039" cy="501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5" name="Přímá spojnice 2024"/>
            <p:cNvCxnSpPr>
              <a:endCxn id="2023" idx="2"/>
            </p:cNvCxnSpPr>
            <p:nvPr/>
          </p:nvCxnSpPr>
          <p:spPr>
            <a:xfrm>
              <a:off x="8530767" y="4103728"/>
              <a:ext cx="400105" cy="24869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6" name="Přímá spojnice 2025"/>
            <p:cNvCxnSpPr>
              <a:endCxn id="2023" idx="2"/>
            </p:cNvCxnSpPr>
            <p:nvPr/>
          </p:nvCxnSpPr>
          <p:spPr>
            <a:xfrm flipV="1">
              <a:off x="8530767" y="4352421"/>
              <a:ext cx="400105" cy="2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7" name="Přímá spojnice 2026"/>
            <p:cNvCxnSpPr>
              <a:endCxn id="2023" idx="2"/>
            </p:cNvCxnSpPr>
            <p:nvPr/>
          </p:nvCxnSpPr>
          <p:spPr>
            <a:xfrm flipV="1">
              <a:off x="8528522" y="4352421"/>
              <a:ext cx="402351" cy="25698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8" name="Přímá spojnice 2027"/>
            <p:cNvCxnSpPr>
              <a:endCxn id="2023" idx="2"/>
            </p:cNvCxnSpPr>
            <p:nvPr/>
          </p:nvCxnSpPr>
          <p:spPr>
            <a:xfrm flipV="1">
              <a:off x="8530767" y="4352421"/>
              <a:ext cx="400105" cy="51413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9" name="Přímá spojnice 2028"/>
            <p:cNvCxnSpPr>
              <a:stCxn id="1944" idx="6"/>
              <a:endCxn id="1945" idx="2"/>
            </p:cNvCxnSpPr>
            <p:nvPr/>
          </p:nvCxnSpPr>
          <p:spPr>
            <a:xfrm>
              <a:off x="7485284" y="4870034"/>
              <a:ext cx="397950" cy="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0" name="Přímá spojnice 2029"/>
            <p:cNvCxnSpPr>
              <a:stCxn id="1945" idx="6"/>
              <a:endCxn id="1946" idx="2"/>
            </p:cNvCxnSpPr>
            <p:nvPr/>
          </p:nvCxnSpPr>
          <p:spPr>
            <a:xfrm>
              <a:off x="8015646" y="4874179"/>
              <a:ext cx="3979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2" name="Skupina 2031"/>
          <p:cNvGrpSpPr/>
          <p:nvPr/>
        </p:nvGrpSpPr>
        <p:grpSpPr>
          <a:xfrm>
            <a:off x="7172480" y="2953810"/>
            <a:ext cx="4935034" cy="3218467"/>
            <a:chOff x="7120441" y="2953810"/>
            <a:chExt cx="4935034" cy="3218467"/>
          </a:xfrm>
        </p:grpSpPr>
        <p:sp>
          <p:nvSpPr>
            <p:cNvPr id="2031" name="Obdélník 2030"/>
            <p:cNvSpPr/>
            <p:nvPr/>
          </p:nvSpPr>
          <p:spPr>
            <a:xfrm>
              <a:off x="7181385" y="5099824"/>
              <a:ext cx="2059258" cy="101847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1351" name="Skupina 1350"/>
            <p:cNvGrpSpPr/>
            <p:nvPr/>
          </p:nvGrpSpPr>
          <p:grpSpPr>
            <a:xfrm>
              <a:off x="7120441" y="2953810"/>
              <a:ext cx="4935034" cy="3218467"/>
              <a:chOff x="4250241" y="2909360"/>
              <a:chExt cx="4935034" cy="3218467"/>
            </a:xfrm>
          </p:grpSpPr>
          <p:sp>
            <p:nvSpPr>
              <p:cNvPr id="1352" name="Obdélník 1351"/>
              <p:cNvSpPr/>
              <p:nvPr/>
            </p:nvSpPr>
            <p:spPr>
              <a:xfrm>
                <a:off x="4250241" y="3898203"/>
                <a:ext cx="2245112" cy="1204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55" name="Ovál 1354"/>
              <p:cNvSpPr/>
              <p:nvPr/>
            </p:nvSpPr>
            <p:spPr>
              <a:xfrm>
                <a:off x="4358958" y="2942797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sz="1100" baseline="-25000" dirty="0"/>
              </a:p>
            </p:txBody>
          </p:sp>
          <p:sp>
            <p:nvSpPr>
              <p:cNvPr id="1356" name="Ovál 1355"/>
              <p:cNvSpPr/>
              <p:nvPr/>
            </p:nvSpPr>
            <p:spPr>
              <a:xfrm>
                <a:off x="4357350" y="3146162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57" name="Ovál 1356"/>
              <p:cNvSpPr/>
              <p:nvPr/>
            </p:nvSpPr>
            <p:spPr>
              <a:xfrm>
                <a:off x="4357350" y="3347859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58" name="Ovál 1357"/>
              <p:cNvSpPr/>
              <p:nvPr/>
            </p:nvSpPr>
            <p:spPr>
              <a:xfrm>
                <a:off x="4355604" y="3552892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59" name="Ovál 1358"/>
              <p:cNvSpPr/>
              <p:nvPr/>
            </p:nvSpPr>
            <p:spPr>
              <a:xfrm>
                <a:off x="4357350" y="3759729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60" name="TextovéPole 1359"/>
              <p:cNvSpPr txBox="1"/>
              <p:nvPr/>
            </p:nvSpPr>
            <p:spPr>
              <a:xfrm>
                <a:off x="4366484" y="2928324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361" name="TextovéPole 1360"/>
              <p:cNvSpPr txBox="1"/>
              <p:nvPr/>
            </p:nvSpPr>
            <p:spPr>
              <a:xfrm>
                <a:off x="4361166" y="3134453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362" name="TextovéPole 1361"/>
              <p:cNvSpPr txBox="1"/>
              <p:nvPr/>
            </p:nvSpPr>
            <p:spPr>
              <a:xfrm>
                <a:off x="4359040" y="3542484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363" name="TextovéPole 1362"/>
              <p:cNvSpPr txBox="1"/>
              <p:nvPr/>
            </p:nvSpPr>
            <p:spPr>
              <a:xfrm>
                <a:off x="4359040" y="3749670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364" name="Ovál 1363"/>
              <p:cNvSpPr/>
              <p:nvPr/>
            </p:nvSpPr>
            <p:spPr>
              <a:xfrm>
                <a:off x="4769684" y="2937991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65" name="Ovál 1364"/>
              <p:cNvSpPr/>
              <p:nvPr/>
            </p:nvSpPr>
            <p:spPr>
              <a:xfrm>
                <a:off x="4768076" y="3141356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66" name="Ovál 1365"/>
              <p:cNvSpPr/>
              <p:nvPr/>
            </p:nvSpPr>
            <p:spPr>
              <a:xfrm>
                <a:off x="4768076" y="3343054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67" name="Ovál 1366"/>
              <p:cNvSpPr/>
              <p:nvPr/>
            </p:nvSpPr>
            <p:spPr>
              <a:xfrm>
                <a:off x="4766330" y="3548086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68" name="Ovál 1367"/>
              <p:cNvSpPr/>
              <p:nvPr/>
            </p:nvSpPr>
            <p:spPr>
              <a:xfrm>
                <a:off x="5182209" y="2941325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69" name="Ovál 1368"/>
              <p:cNvSpPr/>
              <p:nvPr/>
            </p:nvSpPr>
            <p:spPr>
              <a:xfrm>
                <a:off x="5180602" y="3144690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0" name="Ovál 1369"/>
              <p:cNvSpPr/>
              <p:nvPr/>
            </p:nvSpPr>
            <p:spPr>
              <a:xfrm>
                <a:off x="5180602" y="3346387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1" name="Ovál 1370"/>
              <p:cNvSpPr/>
              <p:nvPr/>
            </p:nvSpPr>
            <p:spPr>
              <a:xfrm>
                <a:off x="5178855" y="3551420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2" name="Ovál 1371"/>
              <p:cNvSpPr/>
              <p:nvPr/>
            </p:nvSpPr>
            <p:spPr>
              <a:xfrm>
                <a:off x="5594735" y="2941325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3" name="Ovál 1372"/>
              <p:cNvSpPr/>
              <p:nvPr/>
            </p:nvSpPr>
            <p:spPr>
              <a:xfrm>
                <a:off x="5593127" y="3144690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4" name="Ovál 1373"/>
              <p:cNvSpPr/>
              <p:nvPr/>
            </p:nvSpPr>
            <p:spPr>
              <a:xfrm>
                <a:off x="5593127" y="3346387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5" name="Ovál 1374"/>
              <p:cNvSpPr/>
              <p:nvPr/>
            </p:nvSpPr>
            <p:spPr>
              <a:xfrm>
                <a:off x="5591381" y="3551420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6" name="Ovál 1375"/>
              <p:cNvSpPr/>
              <p:nvPr/>
            </p:nvSpPr>
            <p:spPr>
              <a:xfrm>
                <a:off x="4768076" y="3754923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7" name="Ovál 1376"/>
              <p:cNvSpPr/>
              <p:nvPr/>
            </p:nvSpPr>
            <p:spPr>
              <a:xfrm>
                <a:off x="5180602" y="3758257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8" name="Ovál 1377"/>
              <p:cNvSpPr/>
              <p:nvPr/>
            </p:nvSpPr>
            <p:spPr>
              <a:xfrm>
                <a:off x="5593127" y="3758257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1379" name="Přímá spojnice 1378"/>
              <p:cNvCxnSpPr>
                <a:endCxn id="1376" idx="2"/>
              </p:cNvCxnSpPr>
              <p:nvPr/>
            </p:nvCxnSpPr>
            <p:spPr>
              <a:xfrm>
                <a:off x="4463505" y="2990847"/>
                <a:ext cx="304571" cy="8152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0" name="Přímá spojnice 1379"/>
              <p:cNvCxnSpPr>
                <a:endCxn id="1367" idx="2"/>
              </p:cNvCxnSpPr>
              <p:nvPr/>
            </p:nvCxnSpPr>
            <p:spPr>
              <a:xfrm>
                <a:off x="4463505" y="2990847"/>
                <a:ext cx="302825" cy="6084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1" name="Přímá spojnice 1380"/>
              <p:cNvCxnSpPr>
                <a:endCxn id="1366" idx="2"/>
              </p:cNvCxnSpPr>
              <p:nvPr/>
            </p:nvCxnSpPr>
            <p:spPr>
              <a:xfrm>
                <a:off x="4463505" y="2990847"/>
                <a:ext cx="304571" cy="403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Přímá spojnice 1381"/>
              <p:cNvCxnSpPr>
                <a:endCxn id="1365" idx="2"/>
              </p:cNvCxnSpPr>
              <p:nvPr/>
            </p:nvCxnSpPr>
            <p:spPr>
              <a:xfrm>
                <a:off x="4463505" y="2990847"/>
                <a:ext cx="304571" cy="2016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3" name="Přímá spojnice 1382"/>
              <p:cNvCxnSpPr>
                <a:endCxn id="1364" idx="2"/>
              </p:cNvCxnSpPr>
              <p:nvPr/>
            </p:nvCxnSpPr>
            <p:spPr>
              <a:xfrm flipV="1">
                <a:off x="4463505" y="2989180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4" name="Přímá spojnice 1383"/>
              <p:cNvCxnSpPr>
                <a:endCxn id="1364" idx="2"/>
              </p:cNvCxnSpPr>
              <p:nvPr/>
            </p:nvCxnSpPr>
            <p:spPr>
              <a:xfrm flipV="1">
                <a:off x="4461897" y="2989180"/>
                <a:ext cx="307787" cy="2050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5" name="Přímá spojnice 1384"/>
              <p:cNvCxnSpPr>
                <a:endCxn id="1365" idx="2"/>
              </p:cNvCxnSpPr>
              <p:nvPr/>
            </p:nvCxnSpPr>
            <p:spPr>
              <a:xfrm flipV="1">
                <a:off x="4461897" y="3192545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Přímá spojnice 1385"/>
              <p:cNvCxnSpPr>
                <a:endCxn id="1366" idx="2"/>
              </p:cNvCxnSpPr>
              <p:nvPr/>
            </p:nvCxnSpPr>
            <p:spPr>
              <a:xfrm>
                <a:off x="4461897" y="3194212"/>
                <a:ext cx="306179" cy="2000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Přímá spojnice 1386"/>
              <p:cNvCxnSpPr>
                <a:endCxn id="1367" idx="2"/>
              </p:cNvCxnSpPr>
              <p:nvPr/>
            </p:nvCxnSpPr>
            <p:spPr>
              <a:xfrm>
                <a:off x="4461897" y="3194212"/>
                <a:ext cx="304433" cy="4050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Přímá spojnice 1387"/>
              <p:cNvCxnSpPr>
                <a:endCxn id="1376" idx="2"/>
              </p:cNvCxnSpPr>
              <p:nvPr/>
            </p:nvCxnSpPr>
            <p:spPr>
              <a:xfrm>
                <a:off x="4461897" y="3194212"/>
                <a:ext cx="306179" cy="6119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Přímá spojnice 1388"/>
              <p:cNvCxnSpPr>
                <a:endCxn id="1364" idx="2"/>
              </p:cNvCxnSpPr>
              <p:nvPr/>
            </p:nvCxnSpPr>
            <p:spPr>
              <a:xfrm flipV="1">
                <a:off x="4461897" y="2989180"/>
                <a:ext cx="307787" cy="4067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0" name="Přímá spojnice 1389"/>
              <p:cNvCxnSpPr>
                <a:endCxn id="1365" idx="2"/>
              </p:cNvCxnSpPr>
              <p:nvPr/>
            </p:nvCxnSpPr>
            <p:spPr>
              <a:xfrm flipV="1">
                <a:off x="4461897" y="3192545"/>
                <a:ext cx="306179" cy="203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Přímá spojnice 1390"/>
              <p:cNvCxnSpPr>
                <a:endCxn id="1366" idx="2"/>
              </p:cNvCxnSpPr>
              <p:nvPr/>
            </p:nvCxnSpPr>
            <p:spPr>
              <a:xfrm flipV="1">
                <a:off x="4461897" y="3394243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Přímá spojnice 1391"/>
              <p:cNvCxnSpPr>
                <a:endCxn id="1367" idx="2"/>
              </p:cNvCxnSpPr>
              <p:nvPr/>
            </p:nvCxnSpPr>
            <p:spPr>
              <a:xfrm>
                <a:off x="4461897" y="3395909"/>
                <a:ext cx="304433" cy="203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Přímá spojnice 1392"/>
              <p:cNvCxnSpPr>
                <a:endCxn id="1376" idx="2"/>
              </p:cNvCxnSpPr>
              <p:nvPr/>
            </p:nvCxnSpPr>
            <p:spPr>
              <a:xfrm>
                <a:off x="4472866" y="3396396"/>
                <a:ext cx="295210" cy="4097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4" name="Přímá spojnice 1393"/>
              <p:cNvCxnSpPr>
                <a:endCxn id="1364" idx="2"/>
              </p:cNvCxnSpPr>
              <p:nvPr/>
            </p:nvCxnSpPr>
            <p:spPr>
              <a:xfrm flipV="1">
                <a:off x="4460151" y="2989180"/>
                <a:ext cx="309533" cy="6117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5" name="Přímá spojnice 1394"/>
              <p:cNvCxnSpPr>
                <a:endCxn id="1365" idx="2"/>
              </p:cNvCxnSpPr>
              <p:nvPr/>
            </p:nvCxnSpPr>
            <p:spPr>
              <a:xfrm flipV="1">
                <a:off x="4460151" y="3192545"/>
                <a:ext cx="307925" cy="4083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6" name="Přímá spojnice 1395"/>
              <p:cNvCxnSpPr>
                <a:endCxn id="1366" idx="2"/>
              </p:cNvCxnSpPr>
              <p:nvPr/>
            </p:nvCxnSpPr>
            <p:spPr>
              <a:xfrm flipV="1">
                <a:off x="4471190" y="3394243"/>
                <a:ext cx="296887" cy="2038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7" name="Přímá spojnice 1396"/>
              <p:cNvCxnSpPr>
                <a:endCxn id="1367" idx="2"/>
              </p:cNvCxnSpPr>
              <p:nvPr/>
            </p:nvCxnSpPr>
            <p:spPr>
              <a:xfrm flipV="1">
                <a:off x="4460151" y="3599275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8" name="Přímá spojnice 1397"/>
              <p:cNvCxnSpPr>
                <a:endCxn id="1376" idx="2"/>
              </p:cNvCxnSpPr>
              <p:nvPr/>
            </p:nvCxnSpPr>
            <p:spPr>
              <a:xfrm>
                <a:off x="4460151" y="3600941"/>
                <a:ext cx="307925" cy="2051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9" name="Přímá spojnice 1398"/>
              <p:cNvCxnSpPr>
                <a:endCxn id="1376" idx="2"/>
              </p:cNvCxnSpPr>
              <p:nvPr/>
            </p:nvCxnSpPr>
            <p:spPr>
              <a:xfrm flipV="1">
                <a:off x="4461897" y="3806112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0" name="Přímá spojnice 1399"/>
              <p:cNvCxnSpPr>
                <a:endCxn id="1367" idx="2"/>
              </p:cNvCxnSpPr>
              <p:nvPr/>
            </p:nvCxnSpPr>
            <p:spPr>
              <a:xfrm flipV="1">
                <a:off x="4461897" y="3599275"/>
                <a:ext cx="304433" cy="2085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1" name="Přímá spojnice 1400"/>
              <p:cNvCxnSpPr>
                <a:endCxn id="1366" idx="2"/>
              </p:cNvCxnSpPr>
              <p:nvPr/>
            </p:nvCxnSpPr>
            <p:spPr>
              <a:xfrm flipV="1">
                <a:off x="4461897" y="3394243"/>
                <a:ext cx="306179" cy="413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2" name="Přímá spojnice 1401"/>
              <p:cNvCxnSpPr>
                <a:endCxn id="1365" idx="2"/>
              </p:cNvCxnSpPr>
              <p:nvPr/>
            </p:nvCxnSpPr>
            <p:spPr>
              <a:xfrm flipV="1">
                <a:off x="4461897" y="3192545"/>
                <a:ext cx="306179" cy="6152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3" name="Přímá spojnice 1402"/>
              <p:cNvCxnSpPr>
                <a:endCxn id="1364" idx="2"/>
              </p:cNvCxnSpPr>
              <p:nvPr/>
            </p:nvCxnSpPr>
            <p:spPr>
              <a:xfrm flipV="1">
                <a:off x="4461897" y="2989180"/>
                <a:ext cx="307787" cy="8185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4" name="Přímá spojnice 1403"/>
              <p:cNvCxnSpPr>
                <a:stCxn id="1364" idx="6"/>
                <a:endCxn id="1368" idx="2"/>
              </p:cNvCxnSpPr>
              <p:nvPr/>
            </p:nvCxnSpPr>
            <p:spPr>
              <a:xfrm>
                <a:off x="4872676" y="2989180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5" name="Přímá spojnice 1404"/>
              <p:cNvCxnSpPr>
                <a:stCxn id="1364" idx="6"/>
                <a:endCxn id="1369" idx="2"/>
              </p:cNvCxnSpPr>
              <p:nvPr/>
            </p:nvCxnSpPr>
            <p:spPr>
              <a:xfrm>
                <a:off x="4872676" y="2989180"/>
                <a:ext cx="307925" cy="2066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6" name="Přímá spojnice 1405"/>
              <p:cNvCxnSpPr>
                <a:stCxn id="1364" idx="6"/>
                <a:endCxn id="1370" idx="2"/>
              </p:cNvCxnSpPr>
              <p:nvPr/>
            </p:nvCxnSpPr>
            <p:spPr>
              <a:xfrm>
                <a:off x="4872676" y="2989180"/>
                <a:ext cx="307925" cy="4083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7" name="Přímá spojnice 1406"/>
              <p:cNvCxnSpPr>
                <a:stCxn id="1364" idx="6"/>
                <a:endCxn id="1371" idx="2"/>
              </p:cNvCxnSpPr>
              <p:nvPr/>
            </p:nvCxnSpPr>
            <p:spPr>
              <a:xfrm>
                <a:off x="4872676" y="2989180"/>
                <a:ext cx="306178" cy="6134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8" name="Přímá spojnice 1407"/>
              <p:cNvCxnSpPr>
                <a:stCxn id="1364" idx="6"/>
                <a:endCxn id="1377" idx="2"/>
              </p:cNvCxnSpPr>
              <p:nvPr/>
            </p:nvCxnSpPr>
            <p:spPr>
              <a:xfrm>
                <a:off x="4872676" y="2989180"/>
                <a:ext cx="307925" cy="8202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9" name="Přímá spojnice 1408"/>
              <p:cNvCxnSpPr>
                <a:stCxn id="1365" idx="6"/>
                <a:endCxn id="1368" idx="2"/>
              </p:cNvCxnSpPr>
              <p:nvPr/>
            </p:nvCxnSpPr>
            <p:spPr>
              <a:xfrm flipV="1">
                <a:off x="4871069" y="2992514"/>
                <a:ext cx="311140" cy="2000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0" name="Přímá spojnice 1409"/>
              <p:cNvCxnSpPr>
                <a:stCxn id="1365" idx="6"/>
                <a:endCxn id="1369" idx="2"/>
              </p:cNvCxnSpPr>
              <p:nvPr/>
            </p:nvCxnSpPr>
            <p:spPr>
              <a:xfrm>
                <a:off x="4871069" y="3192545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1" name="Přímá spojnice 1410"/>
              <p:cNvCxnSpPr>
                <a:stCxn id="1365" idx="6"/>
                <a:endCxn id="1370" idx="2"/>
              </p:cNvCxnSpPr>
              <p:nvPr/>
            </p:nvCxnSpPr>
            <p:spPr>
              <a:xfrm>
                <a:off x="4871069" y="3192545"/>
                <a:ext cx="309532" cy="2050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2" name="Přímá spojnice 1411"/>
              <p:cNvCxnSpPr>
                <a:stCxn id="1365" idx="6"/>
                <a:endCxn id="1371" idx="2"/>
              </p:cNvCxnSpPr>
              <p:nvPr/>
            </p:nvCxnSpPr>
            <p:spPr>
              <a:xfrm>
                <a:off x="4871069" y="3192545"/>
                <a:ext cx="307786" cy="4100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3" name="Přímá spojnice 1412"/>
              <p:cNvCxnSpPr>
                <a:stCxn id="1365" idx="6"/>
                <a:endCxn id="1377" idx="2"/>
              </p:cNvCxnSpPr>
              <p:nvPr/>
            </p:nvCxnSpPr>
            <p:spPr>
              <a:xfrm>
                <a:off x="4871069" y="3192545"/>
                <a:ext cx="309532" cy="6169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4" name="Přímá spojnice 1413"/>
              <p:cNvCxnSpPr>
                <a:stCxn id="1366" idx="6"/>
                <a:endCxn id="1368" idx="2"/>
              </p:cNvCxnSpPr>
              <p:nvPr/>
            </p:nvCxnSpPr>
            <p:spPr>
              <a:xfrm flipV="1">
                <a:off x="4871069" y="2992514"/>
                <a:ext cx="311140" cy="4017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5" name="Přímá spojnice 1414"/>
              <p:cNvCxnSpPr>
                <a:stCxn id="1366" idx="6"/>
                <a:endCxn id="1369" idx="2"/>
              </p:cNvCxnSpPr>
              <p:nvPr/>
            </p:nvCxnSpPr>
            <p:spPr>
              <a:xfrm flipV="1">
                <a:off x="4871069" y="3195879"/>
                <a:ext cx="309532" cy="1983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6" name="Přímá spojnice 1415"/>
              <p:cNvCxnSpPr>
                <a:stCxn id="1366" idx="6"/>
                <a:endCxn id="1370" idx="2"/>
              </p:cNvCxnSpPr>
              <p:nvPr/>
            </p:nvCxnSpPr>
            <p:spPr>
              <a:xfrm>
                <a:off x="4871069" y="3394243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7" name="Přímá spojnice 1416"/>
              <p:cNvCxnSpPr>
                <a:stCxn id="1366" idx="6"/>
                <a:endCxn id="1371" idx="2"/>
              </p:cNvCxnSpPr>
              <p:nvPr/>
            </p:nvCxnSpPr>
            <p:spPr>
              <a:xfrm>
                <a:off x="4871069" y="3394243"/>
                <a:ext cx="307786" cy="2083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8" name="Přímá spojnice 1417"/>
              <p:cNvCxnSpPr>
                <a:stCxn id="1366" idx="6"/>
                <a:endCxn id="1377" idx="2"/>
              </p:cNvCxnSpPr>
              <p:nvPr/>
            </p:nvCxnSpPr>
            <p:spPr>
              <a:xfrm>
                <a:off x="4871069" y="3394243"/>
                <a:ext cx="309532" cy="4152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9" name="Přímá spojnice 1418"/>
              <p:cNvCxnSpPr>
                <a:stCxn id="1367" idx="6"/>
                <a:endCxn id="1368" idx="2"/>
              </p:cNvCxnSpPr>
              <p:nvPr/>
            </p:nvCxnSpPr>
            <p:spPr>
              <a:xfrm flipV="1">
                <a:off x="4869323" y="2992514"/>
                <a:ext cx="312886" cy="6067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0" name="Přímá spojnice 1419"/>
              <p:cNvCxnSpPr>
                <a:stCxn id="1367" idx="6"/>
                <a:endCxn id="1369" idx="2"/>
              </p:cNvCxnSpPr>
              <p:nvPr/>
            </p:nvCxnSpPr>
            <p:spPr>
              <a:xfrm flipV="1">
                <a:off x="4869323" y="3195879"/>
                <a:ext cx="311279" cy="4033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1" name="Přímá spojnice 1420"/>
              <p:cNvCxnSpPr>
                <a:stCxn id="1367" idx="6"/>
                <a:endCxn id="1370" idx="2"/>
              </p:cNvCxnSpPr>
              <p:nvPr/>
            </p:nvCxnSpPr>
            <p:spPr>
              <a:xfrm flipV="1">
                <a:off x="4869323" y="3397577"/>
                <a:ext cx="311279" cy="2016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2" name="Přímá spojnice 1421"/>
              <p:cNvCxnSpPr>
                <a:stCxn id="1367" idx="6"/>
                <a:endCxn id="1371" idx="2"/>
              </p:cNvCxnSpPr>
              <p:nvPr/>
            </p:nvCxnSpPr>
            <p:spPr>
              <a:xfrm>
                <a:off x="4869323" y="3599275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3" name="Přímá spojnice 1422"/>
              <p:cNvCxnSpPr>
                <a:stCxn id="1367" idx="6"/>
                <a:endCxn id="1377" idx="2"/>
              </p:cNvCxnSpPr>
              <p:nvPr/>
            </p:nvCxnSpPr>
            <p:spPr>
              <a:xfrm>
                <a:off x="4869323" y="3599275"/>
                <a:ext cx="311279" cy="2101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4" name="Přímá spojnice 1423"/>
              <p:cNvCxnSpPr>
                <a:stCxn id="1376" idx="6"/>
                <a:endCxn id="1368" idx="2"/>
              </p:cNvCxnSpPr>
              <p:nvPr/>
            </p:nvCxnSpPr>
            <p:spPr>
              <a:xfrm flipV="1">
                <a:off x="4871069" y="2992514"/>
                <a:ext cx="311140" cy="81359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5" name="Přímá spojnice 1424"/>
              <p:cNvCxnSpPr>
                <a:stCxn id="1376" idx="6"/>
                <a:endCxn id="1369" idx="2"/>
              </p:cNvCxnSpPr>
              <p:nvPr/>
            </p:nvCxnSpPr>
            <p:spPr>
              <a:xfrm flipV="1">
                <a:off x="4871069" y="3195879"/>
                <a:ext cx="309532" cy="6102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6" name="Přímá spojnice 1425"/>
              <p:cNvCxnSpPr>
                <a:stCxn id="1376" idx="6"/>
                <a:endCxn id="1370" idx="2"/>
              </p:cNvCxnSpPr>
              <p:nvPr/>
            </p:nvCxnSpPr>
            <p:spPr>
              <a:xfrm flipV="1">
                <a:off x="4871069" y="3397577"/>
                <a:ext cx="309532" cy="40853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7" name="Přímá spojnice 1426"/>
              <p:cNvCxnSpPr>
                <a:stCxn id="1376" idx="6"/>
                <a:endCxn id="1371" idx="2"/>
              </p:cNvCxnSpPr>
              <p:nvPr/>
            </p:nvCxnSpPr>
            <p:spPr>
              <a:xfrm flipV="1">
                <a:off x="4871069" y="3602609"/>
                <a:ext cx="307786" cy="2035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Přímá spojnice 1427"/>
              <p:cNvCxnSpPr>
                <a:stCxn id="1376" idx="6"/>
                <a:endCxn id="1377" idx="2"/>
              </p:cNvCxnSpPr>
              <p:nvPr/>
            </p:nvCxnSpPr>
            <p:spPr>
              <a:xfrm>
                <a:off x="4871069" y="3806112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9" name="Přímá spojnice 1428"/>
              <p:cNvCxnSpPr>
                <a:endCxn id="1372" idx="2"/>
              </p:cNvCxnSpPr>
              <p:nvPr/>
            </p:nvCxnSpPr>
            <p:spPr>
              <a:xfrm flipV="1">
                <a:off x="5294563" y="2992514"/>
                <a:ext cx="300171" cy="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0" name="Přímá spojnice 1429"/>
              <p:cNvCxnSpPr>
                <a:stCxn id="1368" idx="6"/>
                <a:endCxn id="1373" idx="2"/>
              </p:cNvCxnSpPr>
              <p:nvPr/>
            </p:nvCxnSpPr>
            <p:spPr>
              <a:xfrm>
                <a:off x="5285202" y="2992514"/>
                <a:ext cx="307925" cy="203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1" name="Přímá spojnice 1430"/>
              <p:cNvCxnSpPr>
                <a:stCxn id="1368" idx="6"/>
                <a:endCxn id="1374" idx="2"/>
              </p:cNvCxnSpPr>
              <p:nvPr/>
            </p:nvCxnSpPr>
            <p:spPr>
              <a:xfrm>
                <a:off x="5285202" y="2992514"/>
                <a:ext cx="307925" cy="4050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2" name="Přímá spojnice 1431"/>
              <p:cNvCxnSpPr>
                <a:stCxn id="1368" idx="6"/>
                <a:endCxn id="1375" idx="2"/>
              </p:cNvCxnSpPr>
              <p:nvPr/>
            </p:nvCxnSpPr>
            <p:spPr>
              <a:xfrm>
                <a:off x="5285202" y="2992514"/>
                <a:ext cx="306178" cy="6100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3" name="Přímá spojnice 1432"/>
              <p:cNvCxnSpPr>
                <a:stCxn id="1368" idx="6"/>
                <a:endCxn id="1378" idx="2"/>
              </p:cNvCxnSpPr>
              <p:nvPr/>
            </p:nvCxnSpPr>
            <p:spPr>
              <a:xfrm>
                <a:off x="5285202" y="2992514"/>
                <a:ext cx="307925" cy="8169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4" name="Přímá spojnice 1433"/>
              <p:cNvCxnSpPr>
                <a:stCxn id="1368" idx="6"/>
                <a:endCxn id="1368" idx="6"/>
              </p:cNvCxnSpPr>
              <p:nvPr/>
            </p:nvCxnSpPr>
            <p:spPr>
              <a:xfrm>
                <a:off x="5285202" y="2992514"/>
                <a:ext cx="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5" name="Přímá spojnice 1434"/>
              <p:cNvCxnSpPr>
                <a:stCxn id="1369" idx="6"/>
                <a:endCxn id="1372" idx="2"/>
              </p:cNvCxnSpPr>
              <p:nvPr/>
            </p:nvCxnSpPr>
            <p:spPr>
              <a:xfrm flipV="1">
                <a:off x="5283595" y="2992514"/>
                <a:ext cx="311140" cy="203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6" name="Přímá spojnice 1435"/>
              <p:cNvCxnSpPr>
                <a:stCxn id="1369" idx="6"/>
                <a:endCxn id="1373" idx="2"/>
              </p:cNvCxnSpPr>
              <p:nvPr/>
            </p:nvCxnSpPr>
            <p:spPr>
              <a:xfrm>
                <a:off x="5283595" y="3195879"/>
                <a:ext cx="3095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7" name="Přímá spojnice 1436"/>
              <p:cNvCxnSpPr>
                <a:stCxn id="1369" idx="6"/>
                <a:endCxn id="1374" idx="2"/>
              </p:cNvCxnSpPr>
              <p:nvPr/>
            </p:nvCxnSpPr>
            <p:spPr>
              <a:xfrm>
                <a:off x="5283595" y="3195879"/>
                <a:ext cx="309532" cy="2016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8" name="Přímá spojnice 1437"/>
              <p:cNvCxnSpPr>
                <a:stCxn id="1369" idx="6"/>
                <a:endCxn id="1375" idx="2"/>
              </p:cNvCxnSpPr>
              <p:nvPr/>
            </p:nvCxnSpPr>
            <p:spPr>
              <a:xfrm>
                <a:off x="5283595" y="3195879"/>
                <a:ext cx="307786" cy="4067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9" name="Přímá spojnice 1438"/>
              <p:cNvCxnSpPr>
                <a:stCxn id="1369" idx="6"/>
                <a:endCxn id="1378" idx="2"/>
              </p:cNvCxnSpPr>
              <p:nvPr/>
            </p:nvCxnSpPr>
            <p:spPr>
              <a:xfrm>
                <a:off x="5283595" y="3195879"/>
                <a:ext cx="309532" cy="6135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Přímá spojnice 1439"/>
              <p:cNvCxnSpPr>
                <a:stCxn id="1370" idx="6"/>
                <a:endCxn id="1372" idx="2"/>
              </p:cNvCxnSpPr>
              <p:nvPr/>
            </p:nvCxnSpPr>
            <p:spPr>
              <a:xfrm flipV="1">
                <a:off x="5283595" y="2992514"/>
                <a:ext cx="311140" cy="4050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" name="Přímá spojnice 1440"/>
              <p:cNvCxnSpPr>
                <a:stCxn id="1370" idx="6"/>
                <a:endCxn id="1373" idx="2"/>
              </p:cNvCxnSpPr>
              <p:nvPr/>
            </p:nvCxnSpPr>
            <p:spPr>
              <a:xfrm flipV="1">
                <a:off x="5283595" y="3195879"/>
                <a:ext cx="309532" cy="2016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" name="Přímá spojnice 1441"/>
              <p:cNvCxnSpPr>
                <a:stCxn id="1370" idx="6"/>
                <a:endCxn id="1374" idx="2"/>
              </p:cNvCxnSpPr>
              <p:nvPr/>
            </p:nvCxnSpPr>
            <p:spPr>
              <a:xfrm>
                <a:off x="5283595" y="3397577"/>
                <a:ext cx="3095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" name="Přímá spojnice 1442"/>
              <p:cNvCxnSpPr>
                <a:stCxn id="1370" idx="6"/>
                <a:endCxn id="1375" idx="2"/>
              </p:cNvCxnSpPr>
              <p:nvPr/>
            </p:nvCxnSpPr>
            <p:spPr>
              <a:xfrm>
                <a:off x="5283595" y="3397577"/>
                <a:ext cx="307786" cy="2050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" name="Přímá spojnice 1443"/>
              <p:cNvCxnSpPr>
                <a:stCxn id="1370" idx="6"/>
                <a:endCxn id="1378" idx="2"/>
              </p:cNvCxnSpPr>
              <p:nvPr/>
            </p:nvCxnSpPr>
            <p:spPr>
              <a:xfrm>
                <a:off x="5283595" y="3397577"/>
                <a:ext cx="309532" cy="4118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" name="Přímá spojnice 1444"/>
              <p:cNvCxnSpPr>
                <a:stCxn id="1371" idx="6"/>
                <a:endCxn id="1372" idx="2"/>
              </p:cNvCxnSpPr>
              <p:nvPr/>
            </p:nvCxnSpPr>
            <p:spPr>
              <a:xfrm flipV="1">
                <a:off x="5281848" y="2992514"/>
                <a:ext cx="312886" cy="6100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" name="Přímá spojnice 1445"/>
              <p:cNvCxnSpPr>
                <a:stCxn id="1371" idx="6"/>
                <a:endCxn id="1373" idx="2"/>
              </p:cNvCxnSpPr>
              <p:nvPr/>
            </p:nvCxnSpPr>
            <p:spPr>
              <a:xfrm flipV="1">
                <a:off x="5281848" y="3195879"/>
                <a:ext cx="311279" cy="4067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Přímá spojnice 1446"/>
              <p:cNvCxnSpPr>
                <a:stCxn id="1371" idx="6"/>
                <a:endCxn id="1374" idx="2"/>
              </p:cNvCxnSpPr>
              <p:nvPr/>
            </p:nvCxnSpPr>
            <p:spPr>
              <a:xfrm flipV="1">
                <a:off x="5281848" y="3397577"/>
                <a:ext cx="311279" cy="2050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Přímá spojnice 1447"/>
              <p:cNvCxnSpPr>
                <a:stCxn id="1371" idx="6"/>
                <a:endCxn id="1375" idx="2"/>
              </p:cNvCxnSpPr>
              <p:nvPr/>
            </p:nvCxnSpPr>
            <p:spPr>
              <a:xfrm>
                <a:off x="5281848" y="3602609"/>
                <a:ext cx="3095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" name="Přímá spojnice 1448"/>
              <p:cNvCxnSpPr>
                <a:stCxn id="1371" idx="6"/>
                <a:endCxn id="1378" idx="2"/>
              </p:cNvCxnSpPr>
              <p:nvPr/>
            </p:nvCxnSpPr>
            <p:spPr>
              <a:xfrm>
                <a:off x="5281848" y="3602609"/>
                <a:ext cx="311279" cy="2068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" name="Přímá spojnice 1449"/>
              <p:cNvCxnSpPr>
                <a:stCxn id="1377" idx="6"/>
                <a:endCxn id="1378" idx="2"/>
              </p:cNvCxnSpPr>
              <p:nvPr/>
            </p:nvCxnSpPr>
            <p:spPr>
              <a:xfrm>
                <a:off x="5283595" y="3809446"/>
                <a:ext cx="3095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" name="Přímá spojnice 1450"/>
              <p:cNvCxnSpPr>
                <a:stCxn id="1377" idx="6"/>
                <a:endCxn id="1375" idx="2"/>
              </p:cNvCxnSpPr>
              <p:nvPr/>
            </p:nvCxnSpPr>
            <p:spPr>
              <a:xfrm flipV="1">
                <a:off x="5283595" y="3602609"/>
                <a:ext cx="307786" cy="2068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2" name="Přímá spojnice 1451"/>
              <p:cNvCxnSpPr>
                <a:endCxn id="1374" idx="2"/>
              </p:cNvCxnSpPr>
              <p:nvPr/>
            </p:nvCxnSpPr>
            <p:spPr>
              <a:xfrm flipV="1">
                <a:off x="5292887" y="3397577"/>
                <a:ext cx="300240" cy="4122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3" name="Přímá spojnice 1452"/>
              <p:cNvCxnSpPr>
                <a:stCxn id="1377" idx="6"/>
                <a:endCxn id="1373" idx="2"/>
              </p:cNvCxnSpPr>
              <p:nvPr/>
            </p:nvCxnSpPr>
            <p:spPr>
              <a:xfrm flipV="1">
                <a:off x="5283595" y="3195879"/>
                <a:ext cx="309532" cy="6135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4" name="Přímá spojnice 1453"/>
              <p:cNvCxnSpPr>
                <a:stCxn id="1377" idx="6"/>
                <a:endCxn id="1372" idx="2"/>
              </p:cNvCxnSpPr>
              <p:nvPr/>
            </p:nvCxnSpPr>
            <p:spPr>
              <a:xfrm flipV="1">
                <a:off x="5283595" y="2992514"/>
                <a:ext cx="311140" cy="8169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5" name="Přímá spojnice 1454"/>
              <p:cNvCxnSpPr/>
              <p:nvPr/>
            </p:nvCxnSpPr>
            <p:spPr>
              <a:xfrm flipV="1">
                <a:off x="4456409" y="3394243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6" name="Přímá spojnice 1455"/>
              <p:cNvCxnSpPr/>
              <p:nvPr/>
            </p:nvCxnSpPr>
            <p:spPr>
              <a:xfrm flipV="1">
                <a:off x="4465701" y="3394243"/>
                <a:ext cx="296887" cy="2038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7" name="TextovéPole 1456"/>
              <p:cNvSpPr txBox="1"/>
              <p:nvPr/>
            </p:nvSpPr>
            <p:spPr>
              <a:xfrm>
                <a:off x="4776392" y="2909360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458" name="Ovál 1457"/>
              <p:cNvSpPr/>
              <p:nvPr/>
            </p:nvSpPr>
            <p:spPr>
              <a:xfrm>
                <a:off x="5995476" y="3338592"/>
                <a:ext cx="102993" cy="1023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1459" name="Přímá spojnice 1458"/>
              <p:cNvCxnSpPr>
                <a:endCxn id="1458" idx="2"/>
              </p:cNvCxnSpPr>
              <p:nvPr/>
            </p:nvCxnSpPr>
            <p:spPr>
              <a:xfrm>
                <a:off x="5685873" y="2986385"/>
                <a:ext cx="309602" cy="4033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0" name="Přímá spojnice 1459"/>
              <p:cNvCxnSpPr>
                <a:endCxn id="1458" idx="2"/>
              </p:cNvCxnSpPr>
              <p:nvPr/>
            </p:nvCxnSpPr>
            <p:spPr>
              <a:xfrm>
                <a:off x="5684266" y="3189750"/>
                <a:ext cx="311209" cy="2000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1" name="Přímá spojnice 1460"/>
              <p:cNvCxnSpPr>
                <a:endCxn id="1458" idx="2"/>
              </p:cNvCxnSpPr>
              <p:nvPr/>
            </p:nvCxnSpPr>
            <p:spPr>
              <a:xfrm flipV="1">
                <a:off x="5684266" y="3389781"/>
                <a:ext cx="31120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2" name="Přímá spojnice 1461"/>
              <p:cNvCxnSpPr>
                <a:endCxn id="1458" idx="2"/>
              </p:cNvCxnSpPr>
              <p:nvPr/>
            </p:nvCxnSpPr>
            <p:spPr>
              <a:xfrm flipV="1">
                <a:off x="5682519" y="3389781"/>
                <a:ext cx="312956" cy="2066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3" name="Přímá spojnice 1462"/>
              <p:cNvCxnSpPr>
                <a:endCxn id="1458" idx="2"/>
              </p:cNvCxnSpPr>
              <p:nvPr/>
            </p:nvCxnSpPr>
            <p:spPr>
              <a:xfrm flipV="1">
                <a:off x="5684266" y="3389781"/>
                <a:ext cx="311209" cy="413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4" name="Ovál 1463"/>
              <p:cNvSpPr/>
              <p:nvPr/>
            </p:nvSpPr>
            <p:spPr>
              <a:xfrm>
                <a:off x="4363897" y="3992357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sz="1100" baseline="-25000" dirty="0"/>
              </a:p>
            </p:txBody>
          </p:sp>
          <p:sp>
            <p:nvSpPr>
              <p:cNvPr id="1465" name="Ovál 1464"/>
              <p:cNvSpPr/>
              <p:nvPr/>
            </p:nvSpPr>
            <p:spPr>
              <a:xfrm>
                <a:off x="4362289" y="4195722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66" name="Ovál 1465"/>
              <p:cNvSpPr/>
              <p:nvPr/>
            </p:nvSpPr>
            <p:spPr>
              <a:xfrm>
                <a:off x="4362289" y="4397420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67" name="Ovál 1466"/>
              <p:cNvSpPr/>
              <p:nvPr/>
            </p:nvSpPr>
            <p:spPr>
              <a:xfrm>
                <a:off x="4360543" y="4602452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68" name="Ovál 1467"/>
              <p:cNvSpPr/>
              <p:nvPr/>
            </p:nvSpPr>
            <p:spPr>
              <a:xfrm>
                <a:off x="4362289" y="4809290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69" name="TextovéPole 1468"/>
              <p:cNvSpPr txBox="1"/>
              <p:nvPr/>
            </p:nvSpPr>
            <p:spPr>
              <a:xfrm>
                <a:off x="4371423" y="3977884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470" name="TextovéPole 1469"/>
              <p:cNvSpPr txBox="1"/>
              <p:nvPr/>
            </p:nvSpPr>
            <p:spPr>
              <a:xfrm>
                <a:off x="4366105" y="4184014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471" name="TextovéPole 1470"/>
              <p:cNvSpPr txBox="1"/>
              <p:nvPr/>
            </p:nvSpPr>
            <p:spPr>
              <a:xfrm>
                <a:off x="4363979" y="4592044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472" name="TextovéPole 1471"/>
              <p:cNvSpPr txBox="1"/>
              <p:nvPr/>
            </p:nvSpPr>
            <p:spPr>
              <a:xfrm>
                <a:off x="4363979" y="4799230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473" name="Ovál 1472"/>
              <p:cNvSpPr/>
              <p:nvPr/>
            </p:nvSpPr>
            <p:spPr>
              <a:xfrm>
                <a:off x="4774623" y="3987552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74" name="Ovál 1473"/>
              <p:cNvSpPr/>
              <p:nvPr/>
            </p:nvSpPr>
            <p:spPr>
              <a:xfrm>
                <a:off x="4773015" y="4190916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75" name="Ovál 1474"/>
              <p:cNvSpPr/>
              <p:nvPr/>
            </p:nvSpPr>
            <p:spPr>
              <a:xfrm>
                <a:off x="4773015" y="4392614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76" name="Ovál 1475"/>
              <p:cNvSpPr/>
              <p:nvPr/>
            </p:nvSpPr>
            <p:spPr>
              <a:xfrm>
                <a:off x="4771269" y="4597646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77" name="Ovál 1476"/>
              <p:cNvSpPr/>
              <p:nvPr/>
            </p:nvSpPr>
            <p:spPr>
              <a:xfrm>
                <a:off x="5187148" y="3990885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78" name="Ovál 1477"/>
              <p:cNvSpPr/>
              <p:nvPr/>
            </p:nvSpPr>
            <p:spPr>
              <a:xfrm>
                <a:off x="5185541" y="4194250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79" name="Ovál 1478"/>
              <p:cNvSpPr/>
              <p:nvPr/>
            </p:nvSpPr>
            <p:spPr>
              <a:xfrm>
                <a:off x="5185541" y="4395948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80" name="Ovál 1479"/>
              <p:cNvSpPr/>
              <p:nvPr/>
            </p:nvSpPr>
            <p:spPr>
              <a:xfrm>
                <a:off x="5183794" y="4600980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81" name="Ovál 1480"/>
              <p:cNvSpPr/>
              <p:nvPr/>
            </p:nvSpPr>
            <p:spPr>
              <a:xfrm>
                <a:off x="5599674" y="3990885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82" name="Ovál 1481"/>
              <p:cNvSpPr/>
              <p:nvPr/>
            </p:nvSpPr>
            <p:spPr>
              <a:xfrm>
                <a:off x="5598066" y="4194250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83" name="Ovál 1482"/>
              <p:cNvSpPr/>
              <p:nvPr/>
            </p:nvSpPr>
            <p:spPr>
              <a:xfrm>
                <a:off x="5598066" y="4395948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84" name="Ovál 1483"/>
              <p:cNvSpPr/>
              <p:nvPr/>
            </p:nvSpPr>
            <p:spPr>
              <a:xfrm>
                <a:off x="5596320" y="4600980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85" name="Ovál 1484"/>
              <p:cNvSpPr/>
              <p:nvPr/>
            </p:nvSpPr>
            <p:spPr>
              <a:xfrm>
                <a:off x="4773015" y="4804483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86" name="Ovál 1485"/>
              <p:cNvSpPr/>
              <p:nvPr/>
            </p:nvSpPr>
            <p:spPr>
              <a:xfrm>
                <a:off x="5185541" y="4807817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87" name="Ovál 1486"/>
              <p:cNvSpPr/>
              <p:nvPr/>
            </p:nvSpPr>
            <p:spPr>
              <a:xfrm>
                <a:off x="5598066" y="4807817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1488" name="Přímá spojnice 1487"/>
              <p:cNvCxnSpPr>
                <a:endCxn id="1485" idx="2"/>
              </p:cNvCxnSpPr>
              <p:nvPr/>
            </p:nvCxnSpPr>
            <p:spPr>
              <a:xfrm>
                <a:off x="4468444" y="4040407"/>
                <a:ext cx="304571" cy="8152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9" name="Přímá spojnice 1488"/>
              <p:cNvCxnSpPr>
                <a:endCxn id="1476" idx="2"/>
              </p:cNvCxnSpPr>
              <p:nvPr/>
            </p:nvCxnSpPr>
            <p:spPr>
              <a:xfrm>
                <a:off x="4468444" y="4040407"/>
                <a:ext cx="302825" cy="6084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0" name="Přímá spojnice 1489"/>
              <p:cNvCxnSpPr>
                <a:endCxn id="1474" idx="2"/>
              </p:cNvCxnSpPr>
              <p:nvPr/>
            </p:nvCxnSpPr>
            <p:spPr>
              <a:xfrm>
                <a:off x="4468444" y="4040407"/>
                <a:ext cx="304571" cy="20169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1" name="Přímá spojnice 1490"/>
              <p:cNvCxnSpPr>
                <a:endCxn id="1473" idx="2"/>
              </p:cNvCxnSpPr>
              <p:nvPr/>
            </p:nvCxnSpPr>
            <p:spPr>
              <a:xfrm flipV="1">
                <a:off x="4468444" y="4038741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2" name="Přímá spojnice 1491"/>
              <p:cNvCxnSpPr>
                <a:endCxn id="1473" idx="2"/>
              </p:cNvCxnSpPr>
              <p:nvPr/>
            </p:nvCxnSpPr>
            <p:spPr>
              <a:xfrm flipV="1">
                <a:off x="4466836" y="4038741"/>
                <a:ext cx="307787" cy="2050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3" name="Přímá spojnice 1492"/>
              <p:cNvCxnSpPr>
                <a:endCxn id="1474" idx="2"/>
              </p:cNvCxnSpPr>
              <p:nvPr/>
            </p:nvCxnSpPr>
            <p:spPr>
              <a:xfrm flipV="1">
                <a:off x="4466836" y="4242105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4" name="Přímá spojnice 1493"/>
              <p:cNvCxnSpPr>
                <a:endCxn id="1473" idx="2"/>
              </p:cNvCxnSpPr>
              <p:nvPr/>
            </p:nvCxnSpPr>
            <p:spPr>
              <a:xfrm flipV="1">
                <a:off x="4466836" y="4038741"/>
                <a:ext cx="307787" cy="4067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5" name="Přímá spojnice 1494"/>
              <p:cNvCxnSpPr>
                <a:endCxn id="1476" idx="2"/>
              </p:cNvCxnSpPr>
              <p:nvPr/>
            </p:nvCxnSpPr>
            <p:spPr>
              <a:xfrm flipV="1">
                <a:off x="4465090" y="4648835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6" name="Přímá spojnice 1495"/>
              <p:cNvCxnSpPr>
                <a:endCxn id="1485" idx="2"/>
              </p:cNvCxnSpPr>
              <p:nvPr/>
            </p:nvCxnSpPr>
            <p:spPr>
              <a:xfrm>
                <a:off x="4465090" y="4650502"/>
                <a:ext cx="307925" cy="20517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7" name="Přímá spojnice 1496"/>
              <p:cNvCxnSpPr>
                <a:endCxn id="1485" idx="2"/>
              </p:cNvCxnSpPr>
              <p:nvPr/>
            </p:nvCxnSpPr>
            <p:spPr>
              <a:xfrm flipV="1">
                <a:off x="4466836" y="4855672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8" name="Přímá spojnice 1497"/>
              <p:cNvCxnSpPr>
                <a:endCxn id="1476" idx="2"/>
              </p:cNvCxnSpPr>
              <p:nvPr/>
            </p:nvCxnSpPr>
            <p:spPr>
              <a:xfrm flipV="1">
                <a:off x="4466836" y="4648835"/>
                <a:ext cx="304433" cy="2085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9" name="Přímá spojnice 1498"/>
              <p:cNvCxnSpPr>
                <a:endCxn id="1475" idx="2"/>
              </p:cNvCxnSpPr>
              <p:nvPr/>
            </p:nvCxnSpPr>
            <p:spPr>
              <a:xfrm flipV="1">
                <a:off x="4466836" y="4443803"/>
                <a:ext cx="306179" cy="413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Přímá spojnice 1499"/>
              <p:cNvCxnSpPr>
                <a:stCxn id="1473" idx="6"/>
                <a:endCxn id="1477" idx="2"/>
              </p:cNvCxnSpPr>
              <p:nvPr/>
            </p:nvCxnSpPr>
            <p:spPr>
              <a:xfrm>
                <a:off x="4877616" y="4038741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Přímá spojnice 1500"/>
              <p:cNvCxnSpPr>
                <a:stCxn id="1473" idx="6"/>
                <a:endCxn id="1478" idx="2"/>
              </p:cNvCxnSpPr>
              <p:nvPr/>
            </p:nvCxnSpPr>
            <p:spPr>
              <a:xfrm>
                <a:off x="4877616" y="4038741"/>
                <a:ext cx="307925" cy="2066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Přímá spojnice 1501"/>
              <p:cNvCxnSpPr>
                <a:stCxn id="1473" idx="6"/>
                <a:endCxn id="1480" idx="2"/>
              </p:cNvCxnSpPr>
              <p:nvPr/>
            </p:nvCxnSpPr>
            <p:spPr>
              <a:xfrm>
                <a:off x="4877616" y="4038741"/>
                <a:ext cx="306178" cy="6134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3" name="Přímá spojnice 1502"/>
              <p:cNvCxnSpPr>
                <a:stCxn id="1474" idx="6"/>
                <a:endCxn id="1478" idx="2"/>
              </p:cNvCxnSpPr>
              <p:nvPr/>
            </p:nvCxnSpPr>
            <p:spPr>
              <a:xfrm>
                <a:off x="4876008" y="4242105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4" name="Přímá spojnice 1503"/>
              <p:cNvCxnSpPr>
                <a:stCxn id="1475" idx="6"/>
                <a:endCxn id="1479" idx="2"/>
              </p:cNvCxnSpPr>
              <p:nvPr/>
            </p:nvCxnSpPr>
            <p:spPr>
              <a:xfrm>
                <a:off x="4876008" y="4443803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5" name="Přímá spojnice 1504"/>
              <p:cNvCxnSpPr>
                <a:stCxn id="1475" idx="6"/>
                <a:endCxn id="1480" idx="2"/>
              </p:cNvCxnSpPr>
              <p:nvPr/>
            </p:nvCxnSpPr>
            <p:spPr>
              <a:xfrm>
                <a:off x="4876008" y="4443803"/>
                <a:ext cx="307786" cy="2083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Přímá spojnice 1505"/>
              <p:cNvCxnSpPr>
                <a:stCxn id="1476" idx="6"/>
                <a:endCxn id="1480" idx="2"/>
              </p:cNvCxnSpPr>
              <p:nvPr/>
            </p:nvCxnSpPr>
            <p:spPr>
              <a:xfrm>
                <a:off x="4874262" y="4648835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Přímá spojnice 1506"/>
              <p:cNvCxnSpPr>
                <a:stCxn id="1485" idx="6"/>
                <a:endCxn id="1480" idx="2"/>
              </p:cNvCxnSpPr>
              <p:nvPr/>
            </p:nvCxnSpPr>
            <p:spPr>
              <a:xfrm flipV="1">
                <a:off x="4876008" y="4652169"/>
                <a:ext cx="307786" cy="2035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Přímá spojnice 1507"/>
              <p:cNvCxnSpPr>
                <a:stCxn id="1485" idx="6"/>
                <a:endCxn id="1486" idx="2"/>
              </p:cNvCxnSpPr>
              <p:nvPr/>
            </p:nvCxnSpPr>
            <p:spPr>
              <a:xfrm>
                <a:off x="4876008" y="4855672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9" name="Přímá spojnice 1508"/>
              <p:cNvCxnSpPr>
                <a:endCxn id="1481" idx="2"/>
              </p:cNvCxnSpPr>
              <p:nvPr/>
            </p:nvCxnSpPr>
            <p:spPr>
              <a:xfrm flipV="1">
                <a:off x="5299503" y="4042075"/>
                <a:ext cx="300171" cy="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0" name="Přímá spojnice 1509"/>
              <p:cNvCxnSpPr>
                <a:stCxn id="1477" idx="6"/>
                <a:endCxn id="1482" idx="2"/>
              </p:cNvCxnSpPr>
              <p:nvPr/>
            </p:nvCxnSpPr>
            <p:spPr>
              <a:xfrm>
                <a:off x="5290141" y="4042075"/>
                <a:ext cx="307925" cy="203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1" name="Přímá spojnice 1510"/>
              <p:cNvCxnSpPr>
                <a:stCxn id="1477" idx="6"/>
                <a:endCxn id="1483" idx="2"/>
              </p:cNvCxnSpPr>
              <p:nvPr/>
            </p:nvCxnSpPr>
            <p:spPr>
              <a:xfrm>
                <a:off x="5290141" y="4042075"/>
                <a:ext cx="307925" cy="4050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2" name="Přímá spojnice 1511"/>
              <p:cNvCxnSpPr>
                <a:stCxn id="1478" idx="6"/>
                <a:endCxn id="1484" idx="2"/>
              </p:cNvCxnSpPr>
              <p:nvPr/>
            </p:nvCxnSpPr>
            <p:spPr>
              <a:xfrm>
                <a:off x="5288534" y="4245439"/>
                <a:ext cx="307786" cy="4067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3" name="Přímá spojnice 1512"/>
              <p:cNvCxnSpPr>
                <a:stCxn id="1477" idx="6"/>
                <a:endCxn id="1477" idx="6"/>
              </p:cNvCxnSpPr>
              <p:nvPr/>
            </p:nvCxnSpPr>
            <p:spPr>
              <a:xfrm>
                <a:off x="5290141" y="4042075"/>
                <a:ext cx="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4" name="Přímá spojnice 1513"/>
              <p:cNvCxnSpPr>
                <a:stCxn id="1479" idx="6"/>
                <a:endCxn id="1484" idx="2"/>
              </p:cNvCxnSpPr>
              <p:nvPr/>
            </p:nvCxnSpPr>
            <p:spPr>
              <a:xfrm>
                <a:off x="5288534" y="4447137"/>
                <a:ext cx="307786" cy="2050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5" name="Přímá spojnice 1514"/>
              <p:cNvCxnSpPr>
                <a:stCxn id="1479" idx="6"/>
                <a:endCxn id="1487" idx="2"/>
              </p:cNvCxnSpPr>
              <p:nvPr/>
            </p:nvCxnSpPr>
            <p:spPr>
              <a:xfrm>
                <a:off x="5288534" y="4447137"/>
                <a:ext cx="309532" cy="4118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6" name="Přímá spojnice 1515"/>
              <p:cNvCxnSpPr>
                <a:stCxn id="1480" idx="6"/>
                <a:endCxn id="1484" idx="2"/>
              </p:cNvCxnSpPr>
              <p:nvPr/>
            </p:nvCxnSpPr>
            <p:spPr>
              <a:xfrm>
                <a:off x="5286787" y="4652169"/>
                <a:ext cx="3095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7" name="Přímá spojnice 1516"/>
              <p:cNvCxnSpPr>
                <a:stCxn id="1480" idx="6"/>
                <a:endCxn id="1487" idx="2"/>
              </p:cNvCxnSpPr>
              <p:nvPr/>
            </p:nvCxnSpPr>
            <p:spPr>
              <a:xfrm>
                <a:off x="5286787" y="4652169"/>
                <a:ext cx="311279" cy="2068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8" name="Přímá spojnice 1517"/>
              <p:cNvCxnSpPr>
                <a:stCxn id="1486" idx="6"/>
                <a:endCxn id="1487" idx="2"/>
              </p:cNvCxnSpPr>
              <p:nvPr/>
            </p:nvCxnSpPr>
            <p:spPr>
              <a:xfrm>
                <a:off x="5288534" y="4859006"/>
                <a:ext cx="3095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9" name="Přímá spojnice 1518"/>
              <p:cNvCxnSpPr>
                <a:endCxn id="1483" idx="2"/>
              </p:cNvCxnSpPr>
              <p:nvPr/>
            </p:nvCxnSpPr>
            <p:spPr>
              <a:xfrm flipV="1">
                <a:off x="5297826" y="4447137"/>
                <a:ext cx="300240" cy="41221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0" name="TextovéPole 1519"/>
              <p:cNvSpPr txBox="1"/>
              <p:nvPr/>
            </p:nvSpPr>
            <p:spPr>
              <a:xfrm>
                <a:off x="4781331" y="3958920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521" name="Ovál 1520"/>
              <p:cNvSpPr/>
              <p:nvPr/>
            </p:nvSpPr>
            <p:spPr>
              <a:xfrm>
                <a:off x="6000415" y="4388152"/>
                <a:ext cx="102993" cy="1023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1522" name="Přímá spojnice 1521"/>
              <p:cNvCxnSpPr>
                <a:endCxn id="1521" idx="2"/>
              </p:cNvCxnSpPr>
              <p:nvPr/>
            </p:nvCxnSpPr>
            <p:spPr>
              <a:xfrm>
                <a:off x="5690813" y="4035946"/>
                <a:ext cx="309602" cy="4033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3" name="Přímá spojnice 1522"/>
              <p:cNvCxnSpPr>
                <a:endCxn id="1521" idx="2"/>
              </p:cNvCxnSpPr>
              <p:nvPr/>
            </p:nvCxnSpPr>
            <p:spPr>
              <a:xfrm>
                <a:off x="5689205" y="4239310"/>
                <a:ext cx="311209" cy="20003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4" name="Přímá spojnice 1523"/>
              <p:cNvCxnSpPr>
                <a:endCxn id="1521" idx="2"/>
              </p:cNvCxnSpPr>
              <p:nvPr/>
            </p:nvCxnSpPr>
            <p:spPr>
              <a:xfrm flipV="1">
                <a:off x="5689205" y="4439341"/>
                <a:ext cx="31120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5" name="Přímá spojnice 1524"/>
              <p:cNvCxnSpPr>
                <a:endCxn id="1521" idx="2"/>
              </p:cNvCxnSpPr>
              <p:nvPr/>
            </p:nvCxnSpPr>
            <p:spPr>
              <a:xfrm flipV="1">
                <a:off x="5687459" y="4439341"/>
                <a:ext cx="312956" cy="2066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Přímá spojnice 1525"/>
              <p:cNvCxnSpPr>
                <a:endCxn id="1521" idx="2"/>
              </p:cNvCxnSpPr>
              <p:nvPr/>
            </p:nvCxnSpPr>
            <p:spPr>
              <a:xfrm flipV="1">
                <a:off x="5689205" y="4439341"/>
                <a:ext cx="311209" cy="413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7" name="Ovál 1526"/>
              <p:cNvSpPr/>
              <p:nvPr/>
            </p:nvSpPr>
            <p:spPr>
              <a:xfrm>
                <a:off x="4378715" y="5098156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sz="1100" baseline="-25000" dirty="0"/>
              </a:p>
            </p:txBody>
          </p:sp>
          <p:sp>
            <p:nvSpPr>
              <p:cNvPr id="1528" name="Ovál 1527"/>
              <p:cNvSpPr/>
              <p:nvPr/>
            </p:nvSpPr>
            <p:spPr>
              <a:xfrm>
                <a:off x="4377107" y="5301521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29" name="Ovál 1528"/>
              <p:cNvSpPr/>
              <p:nvPr/>
            </p:nvSpPr>
            <p:spPr>
              <a:xfrm>
                <a:off x="4377107" y="5503218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30" name="Ovál 1529"/>
              <p:cNvSpPr/>
              <p:nvPr/>
            </p:nvSpPr>
            <p:spPr>
              <a:xfrm>
                <a:off x="4375361" y="5708251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31" name="Ovál 1530"/>
              <p:cNvSpPr/>
              <p:nvPr/>
            </p:nvSpPr>
            <p:spPr>
              <a:xfrm>
                <a:off x="4377107" y="5915089"/>
                <a:ext cx="102993" cy="102378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32" name="TextovéPole 1531"/>
              <p:cNvSpPr txBox="1"/>
              <p:nvPr/>
            </p:nvSpPr>
            <p:spPr>
              <a:xfrm>
                <a:off x="4386241" y="5083683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533" name="TextovéPole 1532"/>
              <p:cNvSpPr txBox="1"/>
              <p:nvPr/>
            </p:nvSpPr>
            <p:spPr>
              <a:xfrm>
                <a:off x="4380923" y="5289812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534" name="TextovéPole 1533"/>
              <p:cNvSpPr txBox="1"/>
              <p:nvPr/>
            </p:nvSpPr>
            <p:spPr>
              <a:xfrm>
                <a:off x="4378796" y="5697843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535" name="TextovéPole 1534"/>
              <p:cNvSpPr txBox="1"/>
              <p:nvPr/>
            </p:nvSpPr>
            <p:spPr>
              <a:xfrm>
                <a:off x="4378796" y="5905029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536" name="Ovál 1535"/>
              <p:cNvSpPr/>
              <p:nvPr/>
            </p:nvSpPr>
            <p:spPr>
              <a:xfrm>
                <a:off x="4789440" y="5093350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37" name="Ovál 1536"/>
              <p:cNvSpPr/>
              <p:nvPr/>
            </p:nvSpPr>
            <p:spPr>
              <a:xfrm>
                <a:off x="4787833" y="5296715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38" name="Ovál 1537"/>
              <p:cNvSpPr/>
              <p:nvPr/>
            </p:nvSpPr>
            <p:spPr>
              <a:xfrm>
                <a:off x="4787833" y="5498413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39" name="Ovál 1538"/>
              <p:cNvSpPr/>
              <p:nvPr/>
            </p:nvSpPr>
            <p:spPr>
              <a:xfrm>
                <a:off x="4786087" y="5703445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0" name="Ovál 1539"/>
              <p:cNvSpPr/>
              <p:nvPr/>
            </p:nvSpPr>
            <p:spPr>
              <a:xfrm>
                <a:off x="5201966" y="5096684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1" name="Ovál 1540"/>
              <p:cNvSpPr/>
              <p:nvPr/>
            </p:nvSpPr>
            <p:spPr>
              <a:xfrm>
                <a:off x="5200359" y="5300049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2" name="Ovál 1541"/>
              <p:cNvSpPr/>
              <p:nvPr/>
            </p:nvSpPr>
            <p:spPr>
              <a:xfrm>
                <a:off x="5200359" y="5501747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3" name="Ovál 1542"/>
              <p:cNvSpPr/>
              <p:nvPr/>
            </p:nvSpPr>
            <p:spPr>
              <a:xfrm>
                <a:off x="5198612" y="5706779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4" name="Ovál 1543"/>
              <p:cNvSpPr/>
              <p:nvPr/>
            </p:nvSpPr>
            <p:spPr>
              <a:xfrm>
                <a:off x="5614491" y="5096684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5" name="Ovál 1544"/>
              <p:cNvSpPr/>
              <p:nvPr/>
            </p:nvSpPr>
            <p:spPr>
              <a:xfrm>
                <a:off x="5612884" y="5300049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6" name="Ovál 1545"/>
              <p:cNvSpPr/>
              <p:nvPr/>
            </p:nvSpPr>
            <p:spPr>
              <a:xfrm>
                <a:off x="5612884" y="5501747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7" name="Ovál 1546"/>
              <p:cNvSpPr/>
              <p:nvPr/>
            </p:nvSpPr>
            <p:spPr>
              <a:xfrm>
                <a:off x="5611137" y="5706779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8" name="Ovál 1547"/>
              <p:cNvSpPr/>
              <p:nvPr/>
            </p:nvSpPr>
            <p:spPr>
              <a:xfrm>
                <a:off x="4787833" y="5910282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49" name="Ovál 1548"/>
              <p:cNvSpPr/>
              <p:nvPr/>
            </p:nvSpPr>
            <p:spPr>
              <a:xfrm>
                <a:off x="5200359" y="5913616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550" name="Ovál 1549"/>
              <p:cNvSpPr/>
              <p:nvPr/>
            </p:nvSpPr>
            <p:spPr>
              <a:xfrm>
                <a:off x="5612884" y="5913616"/>
                <a:ext cx="102993" cy="102378"/>
              </a:xfrm>
              <a:prstGeom prst="ellipse">
                <a:avLst/>
              </a:prstGeom>
              <a:solidFill>
                <a:srgbClr val="DA828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1551" name="Přímá spojnice 1550"/>
              <p:cNvCxnSpPr>
                <a:endCxn id="1538" idx="2"/>
              </p:cNvCxnSpPr>
              <p:nvPr/>
            </p:nvCxnSpPr>
            <p:spPr>
              <a:xfrm>
                <a:off x="4483261" y="5146206"/>
                <a:ext cx="304571" cy="40339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2" name="Přímá spojnice 1551"/>
              <p:cNvCxnSpPr>
                <a:endCxn id="1536" idx="2"/>
              </p:cNvCxnSpPr>
              <p:nvPr/>
            </p:nvCxnSpPr>
            <p:spPr>
              <a:xfrm flipV="1">
                <a:off x="4483261" y="5144539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3" name="Přímá spojnice 1552"/>
              <p:cNvCxnSpPr>
                <a:endCxn id="1536" idx="2"/>
              </p:cNvCxnSpPr>
              <p:nvPr/>
            </p:nvCxnSpPr>
            <p:spPr>
              <a:xfrm flipV="1">
                <a:off x="4481654" y="5144539"/>
                <a:ext cx="307787" cy="2050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4" name="Přímá spojnice 1553"/>
              <p:cNvCxnSpPr>
                <a:endCxn id="1548" idx="2"/>
              </p:cNvCxnSpPr>
              <p:nvPr/>
            </p:nvCxnSpPr>
            <p:spPr>
              <a:xfrm>
                <a:off x="4481654" y="5349571"/>
                <a:ext cx="306179" cy="6119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5" name="Přímá spojnice 1554"/>
              <p:cNvCxnSpPr>
                <a:endCxn id="1539" idx="2"/>
              </p:cNvCxnSpPr>
              <p:nvPr/>
            </p:nvCxnSpPr>
            <p:spPr>
              <a:xfrm>
                <a:off x="4481654" y="5551268"/>
                <a:ext cx="304433" cy="203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6" name="Přímá spojnice 1555"/>
              <p:cNvCxnSpPr>
                <a:endCxn id="1548" idx="2"/>
              </p:cNvCxnSpPr>
              <p:nvPr/>
            </p:nvCxnSpPr>
            <p:spPr>
              <a:xfrm>
                <a:off x="4492623" y="5551755"/>
                <a:ext cx="295210" cy="4097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7" name="Přímá spojnice 1556"/>
              <p:cNvCxnSpPr>
                <a:endCxn id="1539" idx="2"/>
              </p:cNvCxnSpPr>
              <p:nvPr/>
            </p:nvCxnSpPr>
            <p:spPr>
              <a:xfrm flipV="1">
                <a:off x="4479907" y="5754634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8" name="Přímá spojnice 1557"/>
              <p:cNvCxnSpPr>
                <a:endCxn id="1548" idx="2"/>
              </p:cNvCxnSpPr>
              <p:nvPr/>
            </p:nvCxnSpPr>
            <p:spPr>
              <a:xfrm flipV="1">
                <a:off x="4481654" y="5961471"/>
                <a:ext cx="306179" cy="166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9" name="Přímá spojnice 1558"/>
              <p:cNvCxnSpPr>
                <a:stCxn id="1536" idx="6"/>
                <a:endCxn id="1540" idx="2"/>
              </p:cNvCxnSpPr>
              <p:nvPr/>
            </p:nvCxnSpPr>
            <p:spPr>
              <a:xfrm>
                <a:off x="4892433" y="5144539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0" name="Přímá spojnice 1559"/>
              <p:cNvCxnSpPr>
                <a:stCxn id="1536" idx="6"/>
                <a:endCxn id="1541" idx="2"/>
              </p:cNvCxnSpPr>
              <p:nvPr/>
            </p:nvCxnSpPr>
            <p:spPr>
              <a:xfrm>
                <a:off x="4892433" y="5144539"/>
                <a:ext cx="307925" cy="2066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1" name="Přímá spojnice 1560"/>
              <p:cNvCxnSpPr>
                <a:stCxn id="1536" idx="6"/>
                <a:endCxn id="1543" idx="2"/>
              </p:cNvCxnSpPr>
              <p:nvPr/>
            </p:nvCxnSpPr>
            <p:spPr>
              <a:xfrm>
                <a:off x="4892433" y="5144539"/>
                <a:ext cx="306178" cy="61342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2" name="Přímá spojnice 1561"/>
              <p:cNvCxnSpPr>
                <a:stCxn id="1536" idx="6"/>
                <a:endCxn id="1549" idx="2"/>
              </p:cNvCxnSpPr>
              <p:nvPr/>
            </p:nvCxnSpPr>
            <p:spPr>
              <a:xfrm>
                <a:off x="4892433" y="5144539"/>
                <a:ext cx="307925" cy="8202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3" name="Přímá spojnice 1562"/>
              <p:cNvCxnSpPr>
                <a:stCxn id="1538" idx="6"/>
                <a:endCxn id="1549" idx="2"/>
              </p:cNvCxnSpPr>
              <p:nvPr/>
            </p:nvCxnSpPr>
            <p:spPr>
              <a:xfrm>
                <a:off x="4890825" y="5549602"/>
                <a:ext cx="309532" cy="4152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4" name="Přímá spojnice 1563"/>
              <p:cNvCxnSpPr>
                <a:stCxn id="1539" idx="6"/>
                <a:endCxn id="1549" idx="2"/>
              </p:cNvCxnSpPr>
              <p:nvPr/>
            </p:nvCxnSpPr>
            <p:spPr>
              <a:xfrm>
                <a:off x="4889079" y="5754634"/>
                <a:ext cx="311279" cy="2101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5" name="Přímá spojnice 1564"/>
              <p:cNvCxnSpPr>
                <a:stCxn id="1548" idx="6"/>
                <a:endCxn id="1543" idx="2"/>
              </p:cNvCxnSpPr>
              <p:nvPr/>
            </p:nvCxnSpPr>
            <p:spPr>
              <a:xfrm flipV="1">
                <a:off x="4890825" y="5757968"/>
                <a:ext cx="307786" cy="2035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6" name="Přímá spojnice 1565"/>
              <p:cNvCxnSpPr>
                <a:stCxn id="1548" idx="6"/>
                <a:endCxn id="1549" idx="2"/>
              </p:cNvCxnSpPr>
              <p:nvPr/>
            </p:nvCxnSpPr>
            <p:spPr>
              <a:xfrm>
                <a:off x="4890825" y="5961471"/>
                <a:ext cx="309532" cy="3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7" name="Přímá spojnice 1566"/>
              <p:cNvCxnSpPr>
                <a:endCxn id="1544" idx="2"/>
              </p:cNvCxnSpPr>
              <p:nvPr/>
            </p:nvCxnSpPr>
            <p:spPr>
              <a:xfrm flipV="1">
                <a:off x="5314320" y="5147873"/>
                <a:ext cx="300171" cy="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8" name="Přímá spojnice 1567"/>
              <p:cNvCxnSpPr>
                <a:stCxn id="1540" idx="6"/>
                <a:endCxn id="1547" idx="2"/>
              </p:cNvCxnSpPr>
              <p:nvPr/>
            </p:nvCxnSpPr>
            <p:spPr>
              <a:xfrm>
                <a:off x="5304958" y="5147873"/>
                <a:ext cx="306178" cy="6100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9" name="Přímá spojnice 1568"/>
              <p:cNvCxnSpPr>
                <a:stCxn id="1540" idx="6"/>
                <a:endCxn id="1550" idx="2"/>
              </p:cNvCxnSpPr>
              <p:nvPr/>
            </p:nvCxnSpPr>
            <p:spPr>
              <a:xfrm>
                <a:off x="5304958" y="5147873"/>
                <a:ext cx="307925" cy="8169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0" name="Přímá spojnice 1569"/>
              <p:cNvCxnSpPr>
                <a:stCxn id="1540" idx="6"/>
                <a:endCxn id="1540" idx="6"/>
              </p:cNvCxnSpPr>
              <p:nvPr/>
            </p:nvCxnSpPr>
            <p:spPr>
              <a:xfrm>
                <a:off x="5304958" y="5147873"/>
                <a:ext cx="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1" name="Přímá spojnice 1570"/>
              <p:cNvCxnSpPr>
                <a:stCxn id="1541" idx="6"/>
                <a:endCxn id="1544" idx="2"/>
              </p:cNvCxnSpPr>
              <p:nvPr/>
            </p:nvCxnSpPr>
            <p:spPr>
              <a:xfrm flipV="1">
                <a:off x="5303351" y="5147873"/>
                <a:ext cx="311140" cy="20336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2" name="Přímá spojnice 1571"/>
              <p:cNvCxnSpPr>
                <a:stCxn id="1542" idx="6"/>
                <a:endCxn id="1547" idx="2"/>
              </p:cNvCxnSpPr>
              <p:nvPr/>
            </p:nvCxnSpPr>
            <p:spPr>
              <a:xfrm>
                <a:off x="5303351" y="5552936"/>
                <a:ext cx="307786" cy="2050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3" name="Přímá spojnice 1572"/>
              <p:cNvCxnSpPr>
                <a:stCxn id="1542" idx="6"/>
                <a:endCxn id="1550" idx="2"/>
              </p:cNvCxnSpPr>
              <p:nvPr/>
            </p:nvCxnSpPr>
            <p:spPr>
              <a:xfrm>
                <a:off x="5303351" y="5552936"/>
                <a:ext cx="309532" cy="41186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4" name="Přímá spojnice 1573"/>
              <p:cNvCxnSpPr>
                <a:stCxn id="1543" idx="6"/>
                <a:endCxn id="1547" idx="2"/>
              </p:cNvCxnSpPr>
              <p:nvPr/>
            </p:nvCxnSpPr>
            <p:spPr>
              <a:xfrm>
                <a:off x="5301605" y="5757968"/>
                <a:ext cx="3095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5" name="Přímá spojnice 1574"/>
              <p:cNvCxnSpPr>
                <a:stCxn id="1543" idx="6"/>
                <a:endCxn id="1550" idx="2"/>
              </p:cNvCxnSpPr>
              <p:nvPr/>
            </p:nvCxnSpPr>
            <p:spPr>
              <a:xfrm>
                <a:off x="5301605" y="5757968"/>
                <a:ext cx="311279" cy="2068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6" name="Přímá spojnice 1575"/>
              <p:cNvCxnSpPr>
                <a:stCxn id="1549" idx="6"/>
                <a:endCxn id="1550" idx="2"/>
              </p:cNvCxnSpPr>
              <p:nvPr/>
            </p:nvCxnSpPr>
            <p:spPr>
              <a:xfrm>
                <a:off x="5303351" y="5964805"/>
                <a:ext cx="3095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7" name="Přímá spojnice 1576"/>
              <p:cNvCxnSpPr>
                <a:stCxn id="1549" idx="6"/>
                <a:endCxn id="1547" idx="2"/>
              </p:cNvCxnSpPr>
              <p:nvPr/>
            </p:nvCxnSpPr>
            <p:spPr>
              <a:xfrm flipV="1">
                <a:off x="5303351" y="5757968"/>
                <a:ext cx="307786" cy="2068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8" name="TextovéPole 1577"/>
              <p:cNvSpPr txBox="1"/>
              <p:nvPr/>
            </p:nvSpPr>
            <p:spPr>
              <a:xfrm>
                <a:off x="4796148" y="5064719"/>
                <a:ext cx="143687" cy="2227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cs-CZ" baseline="-25000" dirty="0"/>
              </a:p>
            </p:txBody>
          </p:sp>
          <p:sp>
            <p:nvSpPr>
              <p:cNvPr id="1579" name="Ovál 1578"/>
              <p:cNvSpPr/>
              <p:nvPr/>
            </p:nvSpPr>
            <p:spPr>
              <a:xfrm>
                <a:off x="6015232" y="5493951"/>
                <a:ext cx="102993" cy="102378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1580" name="Přímá spojnice 1579"/>
              <p:cNvCxnSpPr>
                <a:endCxn id="1579" idx="2"/>
              </p:cNvCxnSpPr>
              <p:nvPr/>
            </p:nvCxnSpPr>
            <p:spPr>
              <a:xfrm>
                <a:off x="5705630" y="5141744"/>
                <a:ext cx="309602" cy="4033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1" name="Přímá spojnice 1580"/>
              <p:cNvCxnSpPr>
                <a:endCxn id="1579" idx="2"/>
              </p:cNvCxnSpPr>
              <p:nvPr/>
            </p:nvCxnSpPr>
            <p:spPr>
              <a:xfrm flipV="1">
                <a:off x="5702276" y="5545140"/>
                <a:ext cx="312956" cy="2066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2" name="Přímá spojnice 1581"/>
              <p:cNvCxnSpPr>
                <a:endCxn id="1579" idx="2"/>
              </p:cNvCxnSpPr>
              <p:nvPr/>
            </p:nvCxnSpPr>
            <p:spPr>
              <a:xfrm flipV="1">
                <a:off x="5704022" y="5545140"/>
                <a:ext cx="311209" cy="4135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83" name="Obdélník 1582"/>
              <p:cNvSpPr/>
              <p:nvPr/>
            </p:nvSpPr>
            <p:spPr>
              <a:xfrm>
                <a:off x="6146598" y="3393404"/>
                <a:ext cx="24350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 dirty="0" smtClean="0"/>
                  <a:t>Hypotéza výherního losu</a:t>
                </a:r>
                <a:endParaRPr lang="cs-CZ" dirty="0"/>
              </a:p>
            </p:txBody>
          </p:sp>
          <p:sp>
            <p:nvSpPr>
              <p:cNvPr id="1584" name="TextovéPole 1583"/>
              <p:cNvSpPr txBox="1"/>
              <p:nvPr/>
            </p:nvSpPr>
            <p:spPr>
              <a:xfrm>
                <a:off x="6247549" y="4141027"/>
                <a:ext cx="2848515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lvl="0" indent="-1714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cs-CZ" altLang="en-US" sz="1200" dirty="0" smtClean="0">
                    <a:latin typeface="+mj-lt"/>
                  </a:rPr>
                  <a:t>V obrovské síti existují malé sub-sítě.</a:t>
                </a:r>
              </a:p>
              <a:p>
                <a:pPr marL="171450" lvl="0" indent="-1714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cs-CZ" altLang="en-US" sz="1200" dirty="0" smtClean="0">
                    <a:latin typeface="+mj-lt"/>
                  </a:rPr>
                  <a:t>S náhodně optimální inicializací dosáhnou stejného výkonu jako celá síť.</a:t>
                </a:r>
              </a:p>
              <a:p>
                <a:pPr marL="171450" lvl="0" indent="-1714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cs-CZ" altLang="en-US" sz="1200" dirty="0" smtClean="0">
                    <a:latin typeface="+mj-lt"/>
                  </a:rPr>
                  <a:t>Trénink „vybírá“ právě výherní losy (</a:t>
                </a:r>
                <a:r>
                  <a:rPr lang="cs-CZ" altLang="en-US" sz="1200" i="1" dirty="0" smtClean="0">
                    <a:latin typeface="+mj-lt"/>
                  </a:rPr>
                  <a:t>lucky subnetworks</a:t>
                </a:r>
                <a:r>
                  <a:rPr lang="cs-CZ" altLang="en-US" sz="1200" dirty="0" smtClean="0">
                    <a:latin typeface="+mj-lt"/>
                  </a:rPr>
                  <a:t>).</a:t>
                </a:r>
                <a:endParaRPr lang="cs-CZ" altLang="en-US" sz="1200" dirty="0">
                  <a:latin typeface="+mj-lt"/>
                </a:endParaRPr>
              </a:p>
            </p:txBody>
          </p:sp>
          <p:sp>
            <p:nvSpPr>
              <p:cNvPr id="1585" name="Obdélník 1584"/>
              <p:cNvSpPr/>
              <p:nvPr/>
            </p:nvSpPr>
            <p:spPr>
              <a:xfrm>
                <a:off x="6166500" y="3770474"/>
                <a:ext cx="3018775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50" b="1" dirty="0"/>
                  <a:t>Lottery Ticket Hypothesis</a:t>
                </a:r>
                <a:r>
                  <a:rPr lang="en-US" sz="1050" dirty="0"/>
                  <a:t> (</a:t>
                </a:r>
                <a:r>
                  <a:rPr lang="en-US" sz="1050" dirty="0" err="1"/>
                  <a:t>Frankle</a:t>
                </a:r>
                <a:r>
                  <a:rPr lang="en-US" sz="1050" dirty="0"/>
                  <a:t> &amp; </a:t>
                </a:r>
                <a:r>
                  <a:rPr lang="en-US" sz="1050" dirty="0" err="1"/>
                  <a:t>Carbin</a:t>
                </a:r>
                <a:r>
                  <a:rPr lang="en-US" sz="1050" dirty="0"/>
                  <a:t>, 2019)</a:t>
                </a:r>
                <a:endParaRPr lang="cs-CZ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5016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648 L 0.25065 -0.00717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áze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610" y="2528757"/>
            <a:ext cx="1536047" cy="1755796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0" name="Skupina 9"/>
          <p:cNvGrpSpPr/>
          <p:nvPr/>
        </p:nvGrpSpPr>
        <p:grpSpPr>
          <a:xfrm>
            <a:off x="3290046" y="1523325"/>
            <a:ext cx="2976283" cy="1792941"/>
            <a:chOff x="6149787" y="1164737"/>
            <a:chExt cx="2976283" cy="1792941"/>
          </a:xfrm>
        </p:grpSpPr>
        <p:sp>
          <p:nvSpPr>
            <p:cNvPr id="9" name="Oválný bublinový popisek 8"/>
            <p:cNvSpPr/>
            <p:nvPr/>
          </p:nvSpPr>
          <p:spPr>
            <a:xfrm>
              <a:off x="6149787" y="1164737"/>
              <a:ext cx="2976283" cy="1792941"/>
            </a:xfrm>
            <a:prstGeom prst="wedgeEllipseCallout">
              <a:avLst>
                <a:gd name="adj1" fmla="val -74146"/>
                <a:gd name="adj2" fmla="val 65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bdélník 6"/>
            <p:cNvSpPr/>
            <p:nvPr/>
          </p:nvSpPr>
          <p:spPr>
            <a:xfrm>
              <a:off x="6526446" y="1399487"/>
              <a:ext cx="252790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/>
                <a:t>„Musíme si uvědomit, že pojem ‚pravděpodobnost věty‘ je </a:t>
              </a:r>
              <a:r>
                <a:rPr lang="en-GB" sz="1600" b="1"/>
                <a:t>zcela nepoužitelný</a:t>
              </a:r>
              <a:r>
                <a:rPr lang="en-GB" sz="1600"/>
                <a:t>, a to v jakémkoli známém smyslu tohoto termínu.“</a:t>
              </a:r>
            </a:p>
          </p:txBody>
        </p:sp>
      </p:grpSp>
      <p:pic>
        <p:nvPicPr>
          <p:cNvPr id="12" name="Obrázek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871" y="2196376"/>
            <a:ext cx="1581683" cy="1868682"/>
          </a:xfrm>
          <a:prstGeom prst="ellipse">
            <a:avLst/>
          </a:prstGeom>
          <a:ln w="1905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3" name="Skupina 12"/>
          <p:cNvGrpSpPr/>
          <p:nvPr/>
        </p:nvGrpSpPr>
        <p:grpSpPr>
          <a:xfrm>
            <a:off x="7001436" y="1308847"/>
            <a:ext cx="2797130" cy="1567369"/>
            <a:chOff x="6508235" y="1164737"/>
            <a:chExt cx="2797130" cy="1792941"/>
          </a:xfrm>
        </p:grpSpPr>
        <p:sp>
          <p:nvSpPr>
            <p:cNvPr id="14" name="Oválný bublinový popisek 13"/>
            <p:cNvSpPr/>
            <p:nvPr/>
          </p:nvSpPr>
          <p:spPr>
            <a:xfrm>
              <a:off x="6508235" y="1164737"/>
              <a:ext cx="2617835" cy="1792941"/>
            </a:xfrm>
            <a:prstGeom prst="wedgeEllipseCallout">
              <a:avLst>
                <a:gd name="adj1" fmla="val 57480"/>
                <a:gd name="adj2" fmla="val 725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bdélník 14"/>
            <p:cNvSpPr/>
            <p:nvPr/>
          </p:nvSpPr>
          <p:spPr>
            <a:xfrm>
              <a:off x="6777458" y="1462493"/>
              <a:ext cx="2527907" cy="1232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600"/>
                <a:t>„Na MIT je ten bláznivý chlapík jménem Chomsky, který tvrdí, že všechno je </a:t>
              </a:r>
              <a:r>
                <a:rPr lang="en-GB" sz="1600" smtClean="0"/>
                <a:t>vrozené</a:t>
              </a:r>
              <a:r>
                <a:rPr lang="cs-CZ" sz="1600" smtClean="0"/>
                <a:t>, LOL</a:t>
              </a:r>
              <a:r>
                <a:rPr lang="en-GB" sz="1600" smtClean="0"/>
                <a:t>.“</a:t>
              </a:r>
              <a:endParaRPr lang="en-GB" sz="1600"/>
            </a:p>
          </p:txBody>
        </p:sp>
      </p:grpSp>
      <p:sp>
        <p:nvSpPr>
          <p:cNvPr id="30" name="TextovéPole 29"/>
          <p:cNvSpPr txBox="1"/>
          <p:nvPr/>
        </p:nvSpPr>
        <p:spPr>
          <a:xfrm>
            <a:off x="3720493" y="5587839"/>
            <a:ext cx="6056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b="1" dirty="0" smtClean="0"/>
              <a:t>Jak naučit neuronovou síť mluvit?</a:t>
            </a:r>
            <a:endParaRPr lang="cs-CZ" sz="3200" b="1" dirty="0"/>
          </a:p>
        </p:txBody>
      </p:sp>
      <p:sp>
        <p:nvSpPr>
          <p:cNvPr id="2" name="TextovéPole 1"/>
          <p:cNvSpPr txBox="1"/>
          <p:nvPr/>
        </p:nvSpPr>
        <p:spPr>
          <a:xfrm>
            <a:off x="1712258" y="4527176"/>
            <a:ext cx="103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Chomsky</a:t>
            </a:r>
            <a:endParaRPr lang="en-GB"/>
          </a:p>
        </p:txBody>
      </p:sp>
      <p:sp>
        <p:nvSpPr>
          <p:cNvPr id="16" name="TextovéPole 15"/>
          <p:cNvSpPr txBox="1"/>
          <p:nvPr/>
        </p:nvSpPr>
        <p:spPr>
          <a:xfrm>
            <a:off x="9842373" y="435522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Hinton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219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véPole 4"/>
          <p:cNvSpPr txBox="1"/>
          <p:nvPr/>
        </p:nvSpPr>
        <p:spPr>
          <a:xfrm>
            <a:off x="2406127" y="228727"/>
            <a:ext cx="676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b="1" dirty="0">
                <a:solidFill>
                  <a:srgbClr val="043B7B"/>
                </a:solidFill>
                <a:latin typeface="Century Gothic" panose="020B0502020202020204" pitchFamily="34" charset="0"/>
              </a:rPr>
              <a:t>Velké jazykové modely (LLM)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2021971" y="1306088"/>
            <a:ext cx="7429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cs-CZ" smtClean="0"/>
              <a:t>„Ahoj jsem </a:t>
            </a:r>
            <a:r>
              <a:rPr lang="cs-CZ" smtClean="0">
                <a:solidFill>
                  <a:srgbClr val="7030A0"/>
                </a:solidFill>
              </a:rPr>
              <a:t>chat</a:t>
            </a:r>
            <a:r>
              <a:rPr lang="cs-CZ" smtClean="0">
                <a:solidFill>
                  <a:schemeClr val="accent6"/>
                </a:solidFill>
              </a:rPr>
              <a:t>G</a:t>
            </a:r>
            <a:r>
              <a:rPr lang="cs-CZ" smtClean="0">
                <a:solidFill>
                  <a:srgbClr val="FF0000"/>
                </a:solidFill>
              </a:rPr>
              <a:t>P</a:t>
            </a:r>
            <a:r>
              <a:rPr lang="cs-CZ" smtClean="0"/>
              <a:t>T, </a:t>
            </a:r>
            <a:r>
              <a:rPr lang="cs-CZ" dirty="0" smtClean="0"/>
              <a:t>všechny znalosti jsem získal </a:t>
            </a:r>
            <a:r>
              <a:rPr lang="cs-CZ" smtClean="0">
                <a:solidFill>
                  <a:srgbClr val="FF0000"/>
                </a:solidFill>
              </a:rPr>
              <a:t>přečtením celého internetu </a:t>
            </a:r>
            <a:r>
              <a:rPr lang="cs-CZ" dirty="0" smtClean="0"/>
              <a:t>před pár měsíci. Nicméně všechno </a:t>
            </a:r>
            <a:r>
              <a:rPr lang="cs-CZ" dirty="0" smtClean="0">
                <a:solidFill>
                  <a:schemeClr val="accent6"/>
                </a:solidFill>
              </a:rPr>
              <a:t>si </a:t>
            </a:r>
            <a:r>
              <a:rPr lang="cs-CZ" smtClean="0">
                <a:solidFill>
                  <a:schemeClr val="accent6"/>
                </a:solidFill>
              </a:rPr>
              <a:t>vybavuju </a:t>
            </a:r>
            <a:r>
              <a:rPr lang="cs-CZ" smtClean="0"/>
              <a:t>pouze </a:t>
            </a:r>
            <a:r>
              <a:rPr lang="cs-CZ" dirty="0" smtClean="0"/>
              <a:t>vágně. Moje osobnost byla dotvořena na </a:t>
            </a:r>
            <a:r>
              <a:rPr lang="cs-CZ" smtClean="0"/>
              <a:t>základě </a:t>
            </a:r>
            <a:r>
              <a:rPr lang="cs-CZ" smtClean="0">
                <a:solidFill>
                  <a:srgbClr val="7030A0"/>
                </a:solidFill>
              </a:rPr>
              <a:t>rozhovorů </a:t>
            </a:r>
            <a:r>
              <a:rPr lang="cs-CZ" dirty="0" smtClean="0">
                <a:solidFill>
                  <a:srgbClr val="7030A0"/>
                </a:solidFill>
              </a:rPr>
              <a:t>s lidmi </a:t>
            </a:r>
            <a:r>
              <a:rPr lang="cs-CZ" dirty="0" smtClean="0"/>
              <a:t>ve firmě, kde mě </a:t>
            </a:r>
            <a:r>
              <a:rPr lang="cs-CZ" smtClean="0"/>
              <a:t>vyrobili.“</a:t>
            </a:r>
            <a:endParaRPr lang="cs-CZ" dirty="0"/>
          </a:p>
        </p:txBody>
      </p:sp>
      <p:sp>
        <p:nvSpPr>
          <p:cNvPr id="10" name="TextovéPole 9"/>
          <p:cNvSpPr txBox="1"/>
          <p:nvPr/>
        </p:nvSpPr>
        <p:spPr>
          <a:xfrm>
            <a:off x="2021971" y="2899667"/>
            <a:ext cx="7325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~ 1 TB ztrátové, pravděpodobnostní reprezentace „všech“ textů na internetu</a:t>
            </a:r>
            <a:endParaRPr lang="cs-CZ" dirty="0"/>
          </a:p>
        </p:txBody>
      </p:sp>
      <p:sp>
        <p:nvSpPr>
          <p:cNvPr id="11" name="Obdélník 10"/>
          <p:cNvSpPr/>
          <p:nvPr/>
        </p:nvSpPr>
        <p:spPr>
          <a:xfrm>
            <a:off x="7914175" y="2161003"/>
            <a:ext cx="1537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i="1" dirty="0" smtClean="0"/>
              <a:t>A</a:t>
            </a:r>
            <a:r>
              <a:rPr lang="en-US" i="1" dirty="0" smtClean="0"/>
              <a:t>ndrej </a:t>
            </a:r>
            <a:r>
              <a:rPr lang="cs-CZ" i="1" dirty="0" smtClean="0"/>
              <a:t>K</a:t>
            </a:r>
            <a:r>
              <a:rPr lang="en-US" i="1" dirty="0" smtClean="0"/>
              <a:t>arpathy</a:t>
            </a:r>
            <a:endParaRPr lang="cs-CZ" i="1" dirty="0"/>
          </a:p>
        </p:txBody>
      </p:sp>
      <p:grpSp>
        <p:nvGrpSpPr>
          <p:cNvPr id="74" name="Skupina 73"/>
          <p:cNvGrpSpPr/>
          <p:nvPr/>
        </p:nvGrpSpPr>
        <p:grpSpPr>
          <a:xfrm>
            <a:off x="3390900" y="3543300"/>
            <a:ext cx="5132096" cy="3238500"/>
            <a:chOff x="3390900" y="3543300"/>
            <a:chExt cx="5132096" cy="3238500"/>
          </a:xfrm>
        </p:grpSpPr>
        <p:pic>
          <p:nvPicPr>
            <p:cNvPr id="7" name="Obrázek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246" y="3543300"/>
              <a:ext cx="4857750" cy="3238500"/>
            </a:xfrm>
            <a:prstGeom prst="rect">
              <a:avLst/>
            </a:prstGeom>
          </p:spPr>
        </p:pic>
        <p:cxnSp>
          <p:nvCxnSpPr>
            <p:cNvPr id="36" name="Přímá spojnice se šipkou 35"/>
            <p:cNvCxnSpPr/>
            <p:nvPr/>
          </p:nvCxnSpPr>
          <p:spPr>
            <a:xfrm flipV="1">
              <a:off x="7067550" y="5148262"/>
              <a:ext cx="0" cy="623888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římá spojnice se šipkou 39"/>
            <p:cNvCxnSpPr/>
            <p:nvPr/>
          </p:nvCxnSpPr>
          <p:spPr>
            <a:xfrm>
              <a:off x="7248525" y="5162550"/>
              <a:ext cx="9525" cy="68103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Volný tvar 72"/>
            <p:cNvSpPr/>
            <p:nvPr/>
          </p:nvSpPr>
          <p:spPr>
            <a:xfrm>
              <a:off x="3390900" y="4152900"/>
              <a:ext cx="923925" cy="2019300"/>
            </a:xfrm>
            <a:custGeom>
              <a:avLst/>
              <a:gdLst>
                <a:gd name="connsiteX0" fmla="*/ 923925 w 923925"/>
                <a:gd name="connsiteY0" fmla="*/ 0 h 2019300"/>
                <a:gd name="connsiteX1" fmla="*/ 0 w 923925"/>
                <a:gd name="connsiteY1" fmla="*/ 9525 h 2019300"/>
                <a:gd name="connsiteX2" fmla="*/ 0 w 923925"/>
                <a:gd name="connsiteY2" fmla="*/ 2019300 h 2019300"/>
                <a:gd name="connsiteX3" fmla="*/ 523875 w 923925"/>
                <a:gd name="connsiteY3" fmla="*/ 2019300 h 2019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925" h="2019300">
                  <a:moveTo>
                    <a:pt x="923925" y="0"/>
                  </a:moveTo>
                  <a:lnTo>
                    <a:pt x="0" y="9525"/>
                  </a:lnTo>
                  <a:lnTo>
                    <a:pt x="0" y="2019300"/>
                  </a:lnTo>
                  <a:lnTo>
                    <a:pt x="523875" y="20193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246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Skupina 704"/>
          <p:cNvGrpSpPr/>
          <p:nvPr/>
        </p:nvGrpSpPr>
        <p:grpSpPr>
          <a:xfrm>
            <a:off x="-12747" y="1048541"/>
            <a:ext cx="3589409" cy="5673701"/>
            <a:chOff x="4242530" y="108086"/>
            <a:chExt cx="4118944" cy="7364348"/>
          </a:xfrm>
        </p:grpSpPr>
        <p:sp>
          <p:nvSpPr>
            <p:cNvPr id="12" name="Obdélník 11"/>
            <p:cNvSpPr/>
            <p:nvPr/>
          </p:nvSpPr>
          <p:spPr>
            <a:xfrm>
              <a:off x="5354641" y="1461869"/>
              <a:ext cx="3006833" cy="432321"/>
            </a:xfrm>
            <a:prstGeom prst="rect">
              <a:avLst/>
            </a:prstGeom>
            <a:solidFill>
              <a:srgbClr val="6D91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Embedding (zakódování)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464" name="Obdélník 463"/>
            <p:cNvSpPr/>
            <p:nvPr/>
          </p:nvSpPr>
          <p:spPr>
            <a:xfrm>
              <a:off x="5354641" y="6987273"/>
              <a:ext cx="2998892" cy="48516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>
                  <a:solidFill>
                    <a:schemeClr val="tx1"/>
                  </a:solidFill>
                </a:rPr>
                <a:t>Predikce dalšího slova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2" name="Obdélník 641"/>
            <p:cNvSpPr/>
            <p:nvPr/>
          </p:nvSpPr>
          <p:spPr>
            <a:xfrm>
              <a:off x="5354641" y="108086"/>
              <a:ext cx="2998892" cy="4439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Vstupní text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3" name="Obdélník 642"/>
            <p:cNvSpPr/>
            <p:nvPr/>
          </p:nvSpPr>
          <p:spPr>
            <a:xfrm>
              <a:off x="5354641" y="800067"/>
              <a:ext cx="2998892" cy="42510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Tokenizace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644" name="Obdélník 643"/>
            <p:cNvSpPr/>
            <p:nvPr/>
          </p:nvSpPr>
          <p:spPr>
            <a:xfrm>
              <a:off x="5354641" y="4985021"/>
              <a:ext cx="2998892" cy="756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Vektor logitů (skóre)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5" name="Obdélník 644"/>
            <p:cNvSpPr/>
            <p:nvPr/>
          </p:nvSpPr>
          <p:spPr>
            <a:xfrm>
              <a:off x="5354641" y="6071518"/>
              <a:ext cx="2998892" cy="6622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Softmax + sampling (teplota)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463" name="Obdélník 462"/>
            <p:cNvSpPr/>
            <p:nvPr/>
          </p:nvSpPr>
          <p:spPr>
            <a:xfrm>
              <a:off x="5354641" y="2099756"/>
              <a:ext cx="2998892" cy="2667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4" name="Vývojový diagram: více dokumentů 13"/>
            <p:cNvSpPr/>
            <p:nvPr/>
          </p:nvSpPr>
          <p:spPr>
            <a:xfrm>
              <a:off x="5572974" y="2194225"/>
              <a:ext cx="2562225" cy="866903"/>
            </a:xfrm>
            <a:prstGeom prst="flowChartMultidocumen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Multi-headed attention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641" name="Skupina 640"/>
            <p:cNvGrpSpPr/>
            <p:nvPr/>
          </p:nvGrpSpPr>
          <p:grpSpPr>
            <a:xfrm>
              <a:off x="5572973" y="3703730"/>
              <a:ext cx="2562225" cy="957652"/>
              <a:chOff x="3607778" y="2625792"/>
              <a:chExt cx="3005486" cy="1151071"/>
            </a:xfrm>
          </p:grpSpPr>
          <p:sp>
            <p:nvSpPr>
              <p:cNvPr id="465" name="Ovál 464"/>
              <p:cNvSpPr/>
              <p:nvPr/>
            </p:nvSpPr>
            <p:spPr>
              <a:xfrm>
                <a:off x="3607778" y="334406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6" name="Ovál 465"/>
              <p:cNvSpPr/>
              <p:nvPr/>
            </p:nvSpPr>
            <p:spPr>
              <a:xfrm>
                <a:off x="4311060" y="333805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7" name="Ovál 466"/>
              <p:cNvSpPr/>
              <p:nvPr/>
            </p:nvSpPr>
            <p:spPr>
              <a:xfrm>
                <a:off x="4999795" y="3352331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8" name="Ovál 467"/>
              <p:cNvSpPr/>
              <p:nvPr/>
            </p:nvSpPr>
            <p:spPr>
              <a:xfrm>
                <a:off x="5703078" y="3346594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9" name="Ovál 468"/>
              <p:cNvSpPr/>
              <p:nvPr/>
            </p:nvSpPr>
            <p:spPr>
              <a:xfrm>
                <a:off x="6433264" y="333805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0" name="Ovál 469"/>
              <p:cNvSpPr/>
              <p:nvPr/>
            </p:nvSpPr>
            <p:spPr>
              <a:xfrm>
                <a:off x="3607778" y="289088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1" name="Ovál 470"/>
              <p:cNvSpPr/>
              <p:nvPr/>
            </p:nvSpPr>
            <p:spPr>
              <a:xfrm>
                <a:off x="4311060" y="288487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2" name="Ovál 471"/>
              <p:cNvSpPr/>
              <p:nvPr/>
            </p:nvSpPr>
            <p:spPr>
              <a:xfrm>
                <a:off x="4999795" y="2899147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3" name="Ovál 472"/>
              <p:cNvSpPr/>
              <p:nvPr/>
            </p:nvSpPr>
            <p:spPr>
              <a:xfrm>
                <a:off x="5703078" y="2893410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4" name="Ovál 473"/>
              <p:cNvSpPr/>
              <p:nvPr/>
            </p:nvSpPr>
            <p:spPr>
              <a:xfrm>
                <a:off x="6433264" y="288487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cxnSp>
            <p:nvCxnSpPr>
              <p:cNvPr id="484" name="Přímá spojnice 483"/>
              <p:cNvCxnSpPr>
                <a:stCxn id="465" idx="0"/>
                <a:endCxn id="470" idx="4"/>
              </p:cNvCxnSpPr>
              <p:nvPr/>
            </p:nvCxnSpPr>
            <p:spPr>
              <a:xfrm flipV="1">
                <a:off x="3697778" y="307088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Přímá spojnice 485"/>
              <p:cNvCxnSpPr>
                <a:stCxn id="465" idx="0"/>
                <a:endCxn id="471" idx="4"/>
              </p:cNvCxnSpPr>
              <p:nvPr/>
            </p:nvCxnSpPr>
            <p:spPr>
              <a:xfrm flipV="1">
                <a:off x="3697778" y="3064872"/>
                <a:ext cx="703282" cy="2791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Přímá spojnice 487"/>
              <p:cNvCxnSpPr>
                <a:stCxn id="465" idx="0"/>
                <a:endCxn id="472" idx="4"/>
              </p:cNvCxnSpPr>
              <p:nvPr/>
            </p:nvCxnSpPr>
            <p:spPr>
              <a:xfrm flipV="1">
                <a:off x="3697778" y="3079147"/>
                <a:ext cx="1392017" cy="2649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Přímá spojnice 489"/>
              <p:cNvCxnSpPr>
                <a:stCxn id="465" idx="0"/>
                <a:endCxn id="473" idx="4"/>
              </p:cNvCxnSpPr>
              <p:nvPr/>
            </p:nvCxnSpPr>
            <p:spPr>
              <a:xfrm flipV="1">
                <a:off x="3697778" y="3073410"/>
                <a:ext cx="2095300" cy="2706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Přímá spojnice 491"/>
              <p:cNvCxnSpPr>
                <a:stCxn id="465" idx="0"/>
              </p:cNvCxnSpPr>
              <p:nvPr/>
            </p:nvCxnSpPr>
            <p:spPr>
              <a:xfrm flipV="1">
                <a:off x="3697778" y="3084088"/>
                <a:ext cx="2897054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Přímá spojnice 493"/>
              <p:cNvCxnSpPr>
                <a:stCxn id="466" idx="0"/>
                <a:endCxn id="470" idx="4"/>
              </p:cNvCxnSpPr>
              <p:nvPr/>
            </p:nvCxnSpPr>
            <p:spPr>
              <a:xfrm flipH="1" flipV="1">
                <a:off x="3697778" y="3070882"/>
                <a:ext cx="703282" cy="2671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Přímá spojnice 495"/>
              <p:cNvCxnSpPr>
                <a:stCxn id="466" idx="0"/>
                <a:endCxn id="471" idx="4"/>
              </p:cNvCxnSpPr>
              <p:nvPr/>
            </p:nvCxnSpPr>
            <p:spPr>
              <a:xfrm flipV="1">
                <a:off x="4401060" y="306487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Přímá spojnice 497"/>
              <p:cNvCxnSpPr>
                <a:stCxn id="466" idx="0"/>
                <a:endCxn id="472" idx="4"/>
              </p:cNvCxnSpPr>
              <p:nvPr/>
            </p:nvCxnSpPr>
            <p:spPr>
              <a:xfrm flipV="1">
                <a:off x="4401060" y="3079147"/>
                <a:ext cx="688735" cy="2589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Přímá spojnice 499"/>
              <p:cNvCxnSpPr>
                <a:stCxn id="466" idx="0"/>
                <a:endCxn id="473" idx="4"/>
              </p:cNvCxnSpPr>
              <p:nvPr/>
            </p:nvCxnSpPr>
            <p:spPr>
              <a:xfrm flipV="1">
                <a:off x="4401060" y="3073410"/>
                <a:ext cx="1392018" cy="264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Přímá spojnice 501"/>
              <p:cNvCxnSpPr>
                <a:stCxn id="466" idx="0"/>
                <a:endCxn id="474" idx="4"/>
              </p:cNvCxnSpPr>
              <p:nvPr/>
            </p:nvCxnSpPr>
            <p:spPr>
              <a:xfrm flipV="1">
                <a:off x="4401060" y="3064872"/>
                <a:ext cx="2122204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Přímá spojnice 503"/>
              <p:cNvCxnSpPr>
                <a:stCxn id="467" idx="0"/>
                <a:endCxn id="470" idx="4"/>
              </p:cNvCxnSpPr>
              <p:nvPr/>
            </p:nvCxnSpPr>
            <p:spPr>
              <a:xfrm flipH="1" flipV="1">
                <a:off x="3697778" y="3070882"/>
                <a:ext cx="1392017" cy="281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Přímá spojnice 505"/>
              <p:cNvCxnSpPr>
                <a:stCxn id="467" idx="0"/>
                <a:endCxn id="471" idx="4"/>
              </p:cNvCxnSpPr>
              <p:nvPr/>
            </p:nvCxnSpPr>
            <p:spPr>
              <a:xfrm flipH="1" flipV="1">
                <a:off x="4401060" y="3064872"/>
                <a:ext cx="688735" cy="2874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Přímá spojnice 507"/>
              <p:cNvCxnSpPr>
                <a:stCxn id="467" idx="0"/>
                <a:endCxn id="472" idx="4"/>
              </p:cNvCxnSpPr>
              <p:nvPr/>
            </p:nvCxnSpPr>
            <p:spPr>
              <a:xfrm flipV="1">
                <a:off x="5089795" y="3079147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Přímá spojnice 509"/>
              <p:cNvCxnSpPr>
                <a:stCxn id="467" idx="0"/>
                <a:endCxn id="473" idx="4"/>
              </p:cNvCxnSpPr>
              <p:nvPr/>
            </p:nvCxnSpPr>
            <p:spPr>
              <a:xfrm flipV="1">
                <a:off x="5089795" y="3073410"/>
                <a:ext cx="703283" cy="2789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Přímá spojnice 511"/>
              <p:cNvCxnSpPr>
                <a:stCxn id="467" idx="0"/>
              </p:cNvCxnSpPr>
              <p:nvPr/>
            </p:nvCxnSpPr>
            <p:spPr>
              <a:xfrm flipV="1">
                <a:off x="5089795" y="3081561"/>
                <a:ext cx="1505037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Přímá spojnice 513"/>
              <p:cNvCxnSpPr>
                <a:stCxn id="468" idx="0"/>
                <a:endCxn id="470" idx="4"/>
              </p:cNvCxnSpPr>
              <p:nvPr/>
            </p:nvCxnSpPr>
            <p:spPr>
              <a:xfrm flipH="1" flipV="1">
                <a:off x="3697778" y="3070882"/>
                <a:ext cx="2095300" cy="275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Přímá spojnice 515"/>
              <p:cNvCxnSpPr>
                <a:stCxn id="468" idx="0"/>
                <a:endCxn id="471" idx="4"/>
              </p:cNvCxnSpPr>
              <p:nvPr/>
            </p:nvCxnSpPr>
            <p:spPr>
              <a:xfrm flipH="1" flipV="1">
                <a:off x="4401060" y="3064872"/>
                <a:ext cx="1392018" cy="28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Přímá spojnice 517"/>
              <p:cNvCxnSpPr>
                <a:stCxn id="468" idx="0"/>
                <a:endCxn id="472" idx="4"/>
              </p:cNvCxnSpPr>
              <p:nvPr/>
            </p:nvCxnSpPr>
            <p:spPr>
              <a:xfrm flipH="1" flipV="1">
                <a:off x="5089795" y="3079147"/>
                <a:ext cx="703283" cy="267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Přímá spojnice 519"/>
              <p:cNvCxnSpPr>
                <a:stCxn id="468" idx="0"/>
                <a:endCxn id="473" idx="4"/>
              </p:cNvCxnSpPr>
              <p:nvPr/>
            </p:nvCxnSpPr>
            <p:spPr>
              <a:xfrm flipV="1">
                <a:off x="5793078" y="3073410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Přímá spojnice 521"/>
              <p:cNvCxnSpPr>
                <a:stCxn id="468" idx="0"/>
                <a:endCxn id="474" idx="4"/>
              </p:cNvCxnSpPr>
              <p:nvPr/>
            </p:nvCxnSpPr>
            <p:spPr>
              <a:xfrm flipV="1">
                <a:off x="5793078" y="3064872"/>
                <a:ext cx="730186" cy="28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Přímá spojnice 523"/>
              <p:cNvCxnSpPr>
                <a:stCxn id="469" idx="0"/>
                <a:endCxn id="474" idx="4"/>
              </p:cNvCxnSpPr>
              <p:nvPr/>
            </p:nvCxnSpPr>
            <p:spPr>
              <a:xfrm flipV="1">
                <a:off x="6523264" y="306487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Přímá spojnice 525"/>
              <p:cNvCxnSpPr>
                <a:stCxn id="469" idx="0"/>
                <a:endCxn id="473" idx="4"/>
              </p:cNvCxnSpPr>
              <p:nvPr/>
            </p:nvCxnSpPr>
            <p:spPr>
              <a:xfrm flipH="1" flipV="1">
                <a:off x="5793078" y="3073410"/>
                <a:ext cx="730186" cy="264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Přímá spojnice 527"/>
              <p:cNvCxnSpPr>
                <a:stCxn id="469" idx="0"/>
                <a:endCxn id="472" idx="4"/>
              </p:cNvCxnSpPr>
              <p:nvPr/>
            </p:nvCxnSpPr>
            <p:spPr>
              <a:xfrm flipH="1" flipV="1">
                <a:off x="5089795" y="3079147"/>
                <a:ext cx="1433469" cy="2589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Přímá spojnice 529"/>
              <p:cNvCxnSpPr>
                <a:stCxn id="469" idx="0"/>
                <a:endCxn id="471" idx="4"/>
              </p:cNvCxnSpPr>
              <p:nvPr/>
            </p:nvCxnSpPr>
            <p:spPr>
              <a:xfrm flipH="1" flipV="1">
                <a:off x="4401060" y="3064872"/>
                <a:ext cx="2122204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Přímá spojnice 531"/>
              <p:cNvCxnSpPr>
                <a:stCxn id="469" idx="0"/>
                <a:endCxn id="470" idx="4"/>
              </p:cNvCxnSpPr>
              <p:nvPr/>
            </p:nvCxnSpPr>
            <p:spPr>
              <a:xfrm flipH="1" flipV="1">
                <a:off x="3697778" y="3070882"/>
                <a:ext cx="2825486" cy="2671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Přímá spojnice 539"/>
              <p:cNvCxnSpPr/>
              <p:nvPr/>
            </p:nvCxnSpPr>
            <p:spPr>
              <a:xfrm flipV="1">
                <a:off x="3685121" y="263180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Přímá spojnice 540"/>
              <p:cNvCxnSpPr/>
              <p:nvPr/>
            </p:nvCxnSpPr>
            <p:spPr>
              <a:xfrm flipV="1">
                <a:off x="3685121" y="2625792"/>
                <a:ext cx="703282" cy="2625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Přímá spojnice 541"/>
              <p:cNvCxnSpPr/>
              <p:nvPr/>
            </p:nvCxnSpPr>
            <p:spPr>
              <a:xfrm flipV="1">
                <a:off x="3685121" y="2640067"/>
                <a:ext cx="1392017" cy="248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Přímá spojnice 542"/>
              <p:cNvCxnSpPr/>
              <p:nvPr/>
            </p:nvCxnSpPr>
            <p:spPr>
              <a:xfrm flipV="1">
                <a:off x="3685121" y="2634330"/>
                <a:ext cx="2095300" cy="253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Přímá spojnice 543"/>
              <p:cNvCxnSpPr/>
              <p:nvPr/>
            </p:nvCxnSpPr>
            <p:spPr>
              <a:xfrm flipV="1">
                <a:off x="3685121" y="2628320"/>
                <a:ext cx="2825486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Přímá spojnice 544"/>
              <p:cNvCxnSpPr/>
              <p:nvPr/>
            </p:nvCxnSpPr>
            <p:spPr>
              <a:xfrm flipH="1" flipV="1">
                <a:off x="3685121" y="2631802"/>
                <a:ext cx="703282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Přímá spojnice 545"/>
              <p:cNvCxnSpPr/>
              <p:nvPr/>
            </p:nvCxnSpPr>
            <p:spPr>
              <a:xfrm flipV="1">
                <a:off x="4388403" y="26257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Přímá spojnice 546"/>
              <p:cNvCxnSpPr/>
              <p:nvPr/>
            </p:nvCxnSpPr>
            <p:spPr>
              <a:xfrm flipV="1">
                <a:off x="4388403" y="2640067"/>
                <a:ext cx="688735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Přímá spojnice 547"/>
              <p:cNvCxnSpPr/>
              <p:nvPr/>
            </p:nvCxnSpPr>
            <p:spPr>
              <a:xfrm flipV="1">
                <a:off x="4388403" y="2634330"/>
                <a:ext cx="1392017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Přímá spojnice 548"/>
              <p:cNvCxnSpPr/>
              <p:nvPr/>
            </p:nvCxnSpPr>
            <p:spPr>
              <a:xfrm flipV="1">
                <a:off x="4388403" y="26257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Přímá spojnice 549"/>
              <p:cNvCxnSpPr/>
              <p:nvPr/>
            </p:nvCxnSpPr>
            <p:spPr>
              <a:xfrm flipH="1" flipV="1">
                <a:off x="3685121" y="2631802"/>
                <a:ext cx="1392017" cy="2647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Přímá spojnice 550"/>
              <p:cNvCxnSpPr/>
              <p:nvPr/>
            </p:nvCxnSpPr>
            <p:spPr>
              <a:xfrm flipH="1" flipV="1">
                <a:off x="4388403" y="2625792"/>
                <a:ext cx="688735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Přímá spojnice 551"/>
              <p:cNvCxnSpPr/>
              <p:nvPr/>
            </p:nvCxnSpPr>
            <p:spPr>
              <a:xfrm flipV="1">
                <a:off x="5077138" y="2640067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Přímá spojnice 552"/>
              <p:cNvCxnSpPr/>
              <p:nvPr/>
            </p:nvCxnSpPr>
            <p:spPr>
              <a:xfrm flipV="1">
                <a:off x="5077138" y="2634330"/>
                <a:ext cx="703282" cy="262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Přímá spojnice 553"/>
              <p:cNvCxnSpPr/>
              <p:nvPr/>
            </p:nvCxnSpPr>
            <p:spPr>
              <a:xfrm flipV="1">
                <a:off x="5077138" y="2625792"/>
                <a:ext cx="1433468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Přímá spojnice 554"/>
              <p:cNvCxnSpPr/>
              <p:nvPr/>
            </p:nvCxnSpPr>
            <p:spPr>
              <a:xfrm flipH="1" flipV="1">
                <a:off x="3685121" y="2631802"/>
                <a:ext cx="2095300" cy="259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Přímá spojnice 555"/>
              <p:cNvCxnSpPr/>
              <p:nvPr/>
            </p:nvCxnSpPr>
            <p:spPr>
              <a:xfrm flipH="1" flipV="1">
                <a:off x="4388403" y="2625792"/>
                <a:ext cx="1392017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Přímá spojnice 556"/>
              <p:cNvCxnSpPr/>
              <p:nvPr/>
            </p:nvCxnSpPr>
            <p:spPr>
              <a:xfrm flipH="1" flipV="1">
                <a:off x="5077138" y="2640067"/>
                <a:ext cx="703282" cy="2507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Přímá spojnice 557"/>
              <p:cNvCxnSpPr/>
              <p:nvPr/>
            </p:nvCxnSpPr>
            <p:spPr>
              <a:xfrm flipV="1">
                <a:off x="5780420" y="2634330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Přímá spojnice 558"/>
              <p:cNvCxnSpPr/>
              <p:nvPr/>
            </p:nvCxnSpPr>
            <p:spPr>
              <a:xfrm flipV="1">
                <a:off x="5780420" y="2625792"/>
                <a:ext cx="730186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Přímá spojnice 559"/>
              <p:cNvCxnSpPr/>
              <p:nvPr/>
            </p:nvCxnSpPr>
            <p:spPr>
              <a:xfrm flipV="1">
                <a:off x="6510606" y="26257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Přímá spojnice 560"/>
              <p:cNvCxnSpPr/>
              <p:nvPr/>
            </p:nvCxnSpPr>
            <p:spPr>
              <a:xfrm flipH="1" flipV="1">
                <a:off x="5780420" y="2634330"/>
                <a:ext cx="730186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Přímá spojnice 561"/>
              <p:cNvCxnSpPr/>
              <p:nvPr/>
            </p:nvCxnSpPr>
            <p:spPr>
              <a:xfrm flipH="1" flipV="1">
                <a:off x="5077138" y="2640067"/>
                <a:ext cx="1433468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Přímá spojnice 562"/>
              <p:cNvCxnSpPr/>
              <p:nvPr/>
            </p:nvCxnSpPr>
            <p:spPr>
              <a:xfrm flipH="1" flipV="1">
                <a:off x="4388403" y="26257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Přímá spojnice 563"/>
              <p:cNvCxnSpPr/>
              <p:nvPr/>
            </p:nvCxnSpPr>
            <p:spPr>
              <a:xfrm flipH="1" flipV="1">
                <a:off x="3685121" y="2631802"/>
                <a:ext cx="2825486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Přímá spojnice 615"/>
              <p:cNvCxnSpPr/>
              <p:nvPr/>
            </p:nvCxnSpPr>
            <p:spPr>
              <a:xfrm flipV="1">
                <a:off x="3702592" y="351210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Přímá spojnice 616"/>
              <p:cNvCxnSpPr/>
              <p:nvPr/>
            </p:nvCxnSpPr>
            <p:spPr>
              <a:xfrm flipV="1">
                <a:off x="3702592" y="3506092"/>
                <a:ext cx="703282" cy="2625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Přímá spojnice 617"/>
              <p:cNvCxnSpPr/>
              <p:nvPr/>
            </p:nvCxnSpPr>
            <p:spPr>
              <a:xfrm flipV="1">
                <a:off x="3702592" y="3520367"/>
                <a:ext cx="1392017" cy="248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Přímá spojnice 618"/>
              <p:cNvCxnSpPr/>
              <p:nvPr/>
            </p:nvCxnSpPr>
            <p:spPr>
              <a:xfrm flipV="1">
                <a:off x="3702592" y="3514630"/>
                <a:ext cx="2095300" cy="253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Přímá spojnice 619"/>
              <p:cNvCxnSpPr/>
              <p:nvPr/>
            </p:nvCxnSpPr>
            <p:spPr>
              <a:xfrm flipV="1">
                <a:off x="3702592" y="3508620"/>
                <a:ext cx="2825486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Přímá spojnice 620"/>
              <p:cNvCxnSpPr/>
              <p:nvPr/>
            </p:nvCxnSpPr>
            <p:spPr>
              <a:xfrm flipH="1" flipV="1">
                <a:off x="3702592" y="3512102"/>
                <a:ext cx="703282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Přímá spojnice 621"/>
              <p:cNvCxnSpPr/>
              <p:nvPr/>
            </p:nvCxnSpPr>
            <p:spPr>
              <a:xfrm flipV="1">
                <a:off x="4405874" y="35060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Přímá spojnice 622"/>
              <p:cNvCxnSpPr/>
              <p:nvPr/>
            </p:nvCxnSpPr>
            <p:spPr>
              <a:xfrm flipV="1">
                <a:off x="4405874" y="3520367"/>
                <a:ext cx="688735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Přímá spojnice 623"/>
              <p:cNvCxnSpPr/>
              <p:nvPr/>
            </p:nvCxnSpPr>
            <p:spPr>
              <a:xfrm flipV="1">
                <a:off x="4405874" y="3514630"/>
                <a:ext cx="1392017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Přímá spojnice 624"/>
              <p:cNvCxnSpPr/>
              <p:nvPr/>
            </p:nvCxnSpPr>
            <p:spPr>
              <a:xfrm flipV="1">
                <a:off x="4405874" y="35060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Přímá spojnice 625"/>
              <p:cNvCxnSpPr/>
              <p:nvPr/>
            </p:nvCxnSpPr>
            <p:spPr>
              <a:xfrm flipH="1" flipV="1">
                <a:off x="3702592" y="3512102"/>
                <a:ext cx="1392017" cy="2647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Přímá spojnice 626"/>
              <p:cNvCxnSpPr/>
              <p:nvPr/>
            </p:nvCxnSpPr>
            <p:spPr>
              <a:xfrm flipH="1" flipV="1">
                <a:off x="4405874" y="3506092"/>
                <a:ext cx="688735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Přímá spojnice 627"/>
              <p:cNvCxnSpPr/>
              <p:nvPr/>
            </p:nvCxnSpPr>
            <p:spPr>
              <a:xfrm flipV="1">
                <a:off x="5094609" y="3520367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Přímá spojnice 628"/>
              <p:cNvCxnSpPr/>
              <p:nvPr/>
            </p:nvCxnSpPr>
            <p:spPr>
              <a:xfrm flipV="1">
                <a:off x="5094609" y="3514630"/>
                <a:ext cx="703282" cy="262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Přímá spojnice 629"/>
              <p:cNvCxnSpPr/>
              <p:nvPr/>
            </p:nvCxnSpPr>
            <p:spPr>
              <a:xfrm flipV="1">
                <a:off x="5094609" y="3506092"/>
                <a:ext cx="1433468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Přímá spojnice 630"/>
              <p:cNvCxnSpPr/>
              <p:nvPr/>
            </p:nvCxnSpPr>
            <p:spPr>
              <a:xfrm flipH="1" flipV="1">
                <a:off x="3702592" y="3512102"/>
                <a:ext cx="2095300" cy="259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Přímá spojnice 631"/>
              <p:cNvCxnSpPr/>
              <p:nvPr/>
            </p:nvCxnSpPr>
            <p:spPr>
              <a:xfrm flipH="1" flipV="1">
                <a:off x="4405874" y="3506092"/>
                <a:ext cx="1392017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Přímá spojnice 632"/>
              <p:cNvCxnSpPr/>
              <p:nvPr/>
            </p:nvCxnSpPr>
            <p:spPr>
              <a:xfrm flipH="1" flipV="1">
                <a:off x="5094609" y="3520367"/>
                <a:ext cx="703282" cy="2507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Přímá spojnice 633"/>
              <p:cNvCxnSpPr/>
              <p:nvPr/>
            </p:nvCxnSpPr>
            <p:spPr>
              <a:xfrm flipV="1">
                <a:off x="5797891" y="3514630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Přímá spojnice 634"/>
              <p:cNvCxnSpPr/>
              <p:nvPr/>
            </p:nvCxnSpPr>
            <p:spPr>
              <a:xfrm flipV="1">
                <a:off x="5797891" y="3506092"/>
                <a:ext cx="730186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Přímá spojnice 635"/>
              <p:cNvCxnSpPr/>
              <p:nvPr/>
            </p:nvCxnSpPr>
            <p:spPr>
              <a:xfrm flipV="1">
                <a:off x="6528077" y="35060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Přímá spojnice 636"/>
              <p:cNvCxnSpPr/>
              <p:nvPr/>
            </p:nvCxnSpPr>
            <p:spPr>
              <a:xfrm flipH="1" flipV="1">
                <a:off x="5797891" y="3514630"/>
                <a:ext cx="730186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Přímá spojnice 637"/>
              <p:cNvCxnSpPr/>
              <p:nvPr/>
            </p:nvCxnSpPr>
            <p:spPr>
              <a:xfrm flipH="1" flipV="1">
                <a:off x="5094609" y="3520367"/>
                <a:ext cx="1433468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Přímá spojnice 638"/>
              <p:cNvCxnSpPr/>
              <p:nvPr/>
            </p:nvCxnSpPr>
            <p:spPr>
              <a:xfrm flipH="1" flipV="1">
                <a:off x="4405874" y="35060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Přímá spojnice 639"/>
              <p:cNvCxnSpPr/>
              <p:nvPr/>
            </p:nvCxnSpPr>
            <p:spPr>
              <a:xfrm flipH="1" flipV="1">
                <a:off x="3702592" y="3512102"/>
                <a:ext cx="2825486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6" name="TextovéPole 645"/>
            <p:cNvSpPr txBox="1"/>
            <p:nvPr/>
          </p:nvSpPr>
          <p:spPr>
            <a:xfrm>
              <a:off x="6398037" y="3250958"/>
              <a:ext cx="675461" cy="439436"/>
            </a:xfrm>
            <a:prstGeom prst="rect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sz="1600" smtClean="0"/>
                <a:t>MLP</a:t>
              </a:r>
              <a:endParaRPr lang="en-GB" sz="1600"/>
            </a:p>
          </p:txBody>
        </p:sp>
        <p:cxnSp>
          <p:nvCxnSpPr>
            <p:cNvPr id="655" name="Přímá spojnice se šipkou 654"/>
            <p:cNvCxnSpPr>
              <a:stCxn id="642" idx="2"/>
              <a:endCxn id="643" idx="0"/>
            </p:cNvCxnSpPr>
            <p:nvPr/>
          </p:nvCxnSpPr>
          <p:spPr>
            <a:xfrm>
              <a:off x="6854087" y="552074"/>
              <a:ext cx="0" cy="2479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Přímá spojnice se šipkou 661"/>
            <p:cNvCxnSpPr>
              <a:stCxn id="643" idx="2"/>
              <a:endCxn id="12" idx="0"/>
            </p:cNvCxnSpPr>
            <p:nvPr/>
          </p:nvCxnSpPr>
          <p:spPr>
            <a:xfrm>
              <a:off x="6854087" y="1225174"/>
              <a:ext cx="3971" cy="2366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Přímá spojnice se šipkou 673"/>
            <p:cNvCxnSpPr>
              <a:stCxn id="12" idx="2"/>
              <a:endCxn id="463" idx="0"/>
            </p:cNvCxnSpPr>
            <p:nvPr/>
          </p:nvCxnSpPr>
          <p:spPr>
            <a:xfrm flipH="1">
              <a:off x="6854087" y="1894190"/>
              <a:ext cx="3971" cy="2055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Přímá spojnice se šipkou 677"/>
            <p:cNvCxnSpPr>
              <a:stCxn id="463" idx="2"/>
              <a:endCxn id="644" idx="0"/>
            </p:cNvCxnSpPr>
            <p:nvPr/>
          </p:nvCxnSpPr>
          <p:spPr>
            <a:xfrm>
              <a:off x="6854087" y="4766757"/>
              <a:ext cx="0" cy="218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Přímá spojnice se šipkou 680"/>
            <p:cNvCxnSpPr>
              <a:stCxn id="644" idx="2"/>
              <a:endCxn id="645" idx="0"/>
            </p:cNvCxnSpPr>
            <p:nvPr/>
          </p:nvCxnSpPr>
          <p:spPr>
            <a:xfrm>
              <a:off x="6854087" y="5741643"/>
              <a:ext cx="0" cy="3298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Přímá spojnice se šipkou 685"/>
            <p:cNvCxnSpPr>
              <a:stCxn id="645" idx="2"/>
              <a:endCxn id="464" idx="0"/>
            </p:cNvCxnSpPr>
            <p:nvPr/>
          </p:nvCxnSpPr>
          <p:spPr>
            <a:xfrm>
              <a:off x="6854087" y="6733764"/>
              <a:ext cx="0" cy="2535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Pravá složená závorka 691"/>
            <p:cNvSpPr/>
            <p:nvPr/>
          </p:nvSpPr>
          <p:spPr>
            <a:xfrm rot="10800000">
              <a:off x="4926478" y="2087573"/>
              <a:ext cx="363111" cy="276147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93" name="TextovéPole 692"/>
            <p:cNvSpPr txBox="1"/>
            <p:nvPr/>
          </p:nvSpPr>
          <p:spPr>
            <a:xfrm>
              <a:off x="4242530" y="3245416"/>
              <a:ext cx="625795" cy="439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600" b="1" smtClean="0"/>
                <a:t>N ×</a:t>
              </a:r>
              <a:endParaRPr lang="en-GB" sz="1600" b="1"/>
            </a:p>
          </p:txBody>
        </p:sp>
        <p:cxnSp>
          <p:nvCxnSpPr>
            <p:cNvPr id="694" name="Přímá spojnice se šipkou 693"/>
            <p:cNvCxnSpPr>
              <a:stCxn id="14" idx="2"/>
              <a:endCxn id="646" idx="0"/>
            </p:cNvCxnSpPr>
            <p:nvPr/>
          </p:nvCxnSpPr>
          <p:spPr>
            <a:xfrm>
              <a:off x="6675917" y="3028298"/>
              <a:ext cx="59850" cy="222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4" name="TextovéPole 703"/>
          <p:cNvSpPr txBox="1"/>
          <p:nvPr/>
        </p:nvSpPr>
        <p:spPr>
          <a:xfrm>
            <a:off x="874713" y="67665"/>
            <a:ext cx="727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Model typu GP</a:t>
            </a:r>
            <a:r>
              <a:rPr lang="cs-CZ" sz="36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</a:t>
            </a:r>
            <a:endParaRPr lang="cs-CZ" sz="36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06" name="TextovéPole 705"/>
          <p:cNvSpPr txBox="1"/>
          <p:nvPr/>
        </p:nvSpPr>
        <p:spPr>
          <a:xfrm>
            <a:off x="5948458" y="216323"/>
            <a:ext cx="549426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cs-CZ" dirty="0" smtClean="0"/>
              <a:t>Založeno na architektuře </a:t>
            </a:r>
            <a:r>
              <a:rPr lang="cs-CZ" b="1" dirty="0" smtClean="0">
                <a:solidFill>
                  <a:schemeClr val="accent2">
                    <a:lumMod val="75000"/>
                  </a:schemeClr>
                </a:solidFill>
              </a:rPr>
              <a:t>Transformátoru </a:t>
            </a:r>
            <a:r>
              <a:rPr lang="cs-CZ" dirty="0" smtClean="0"/>
              <a:t>(2017, Google) </a:t>
            </a:r>
            <a:endParaRPr lang="en-GB" dirty="0"/>
          </a:p>
        </p:txBody>
      </p:sp>
      <p:grpSp>
        <p:nvGrpSpPr>
          <p:cNvPr id="213" name="Skupina 212"/>
          <p:cNvGrpSpPr/>
          <p:nvPr/>
        </p:nvGrpSpPr>
        <p:grpSpPr>
          <a:xfrm>
            <a:off x="4600574" y="1245349"/>
            <a:ext cx="6547780" cy="4925483"/>
            <a:chOff x="4600574" y="1245349"/>
            <a:chExt cx="6547780" cy="4925483"/>
          </a:xfrm>
        </p:grpSpPr>
        <p:grpSp>
          <p:nvGrpSpPr>
            <p:cNvPr id="2" name="Skupina 1"/>
            <p:cNvGrpSpPr/>
            <p:nvPr/>
          </p:nvGrpSpPr>
          <p:grpSpPr>
            <a:xfrm>
              <a:off x="4600574" y="1245349"/>
              <a:ext cx="6547780" cy="4088651"/>
              <a:chOff x="3952781" y="176848"/>
              <a:chExt cx="9964818" cy="6477952"/>
            </a:xfrm>
          </p:grpSpPr>
          <p:grpSp>
            <p:nvGrpSpPr>
              <p:cNvPr id="167" name="Skupina 166"/>
              <p:cNvGrpSpPr/>
              <p:nvPr/>
            </p:nvGrpSpPr>
            <p:grpSpPr>
              <a:xfrm>
                <a:off x="3952781" y="176848"/>
                <a:ext cx="9935722" cy="6477952"/>
                <a:chOff x="102826" y="-215038"/>
                <a:chExt cx="9935722" cy="6477952"/>
              </a:xfrm>
            </p:grpSpPr>
            <p:grpSp>
              <p:nvGrpSpPr>
                <p:cNvPr id="168" name="Skupina 167"/>
                <p:cNvGrpSpPr/>
                <p:nvPr/>
              </p:nvGrpSpPr>
              <p:grpSpPr>
                <a:xfrm>
                  <a:off x="102826" y="1209922"/>
                  <a:ext cx="5089196" cy="5052992"/>
                  <a:chOff x="709246" y="1735015"/>
                  <a:chExt cx="5089196" cy="5052992"/>
                </a:xfrm>
              </p:grpSpPr>
              <p:sp>
                <p:nvSpPr>
                  <p:cNvPr id="171" name="Ovál 170"/>
                  <p:cNvSpPr/>
                  <p:nvPr/>
                </p:nvSpPr>
                <p:spPr>
                  <a:xfrm>
                    <a:off x="709246" y="1735015"/>
                    <a:ext cx="5089196" cy="5052992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cs-CZ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2" name="TextovéPole 171"/>
                  <p:cNvSpPr txBox="1"/>
                  <p:nvPr/>
                </p:nvSpPr>
                <p:spPr>
                  <a:xfrm>
                    <a:off x="2972116" y="1759207"/>
                    <a:ext cx="568902" cy="4876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s-CZ" sz="1400" b="1" dirty="0" smtClean="0"/>
                      <a:t>AI</a:t>
                    </a:r>
                    <a:endParaRPr lang="cs-CZ" sz="1400" b="1" dirty="0"/>
                  </a:p>
                </p:txBody>
              </p:sp>
            </p:grpSp>
            <p:sp>
              <p:nvSpPr>
                <p:cNvPr id="169" name="TextovéPole 168"/>
                <p:cNvSpPr txBox="1"/>
                <p:nvPr/>
              </p:nvSpPr>
              <p:spPr>
                <a:xfrm>
                  <a:off x="6340190" y="-215038"/>
                  <a:ext cx="3698358" cy="1024030"/>
                </a:xfrm>
                <a:prstGeom prst="rect">
                  <a:avLst/>
                </a:prstGeom>
                <a:solidFill>
                  <a:srgbClr val="F2F2F2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cs-CZ" b="1" dirty="0" smtClean="0"/>
                    <a:t>Umělá inteligence </a:t>
                  </a:r>
                  <a:br>
                    <a:rPr lang="cs-CZ" b="1" dirty="0" smtClean="0"/>
                  </a:br>
                  <a:r>
                    <a:rPr lang="cs-CZ" b="1" dirty="0" smtClean="0"/>
                    <a:t>(Artificial Intelligence)</a:t>
                  </a:r>
                  <a:endParaRPr lang="cs-CZ" b="1" dirty="0"/>
                </a:p>
              </p:txBody>
            </p:sp>
            <p:cxnSp>
              <p:nvCxnSpPr>
                <p:cNvPr id="170" name="Přímá spojnice se šipkou 169"/>
                <p:cNvCxnSpPr>
                  <a:stCxn id="172" idx="3"/>
                  <a:endCxn id="169" idx="1"/>
                </p:cNvCxnSpPr>
                <p:nvPr/>
              </p:nvCxnSpPr>
              <p:spPr>
                <a:xfrm flipV="1">
                  <a:off x="2934597" y="296978"/>
                  <a:ext cx="3405593" cy="118095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4" name="Skupina 173"/>
              <p:cNvGrpSpPr/>
              <p:nvPr/>
            </p:nvGrpSpPr>
            <p:grpSpPr>
              <a:xfrm>
                <a:off x="4673417" y="1531005"/>
                <a:ext cx="9226126" cy="4637415"/>
                <a:chOff x="823462" y="1139119"/>
                <a:chExt cx="9226126" cy="4637415"/>
              </a:xfrm>
            </p:grpSpPr>
            <p:grpSp>
              <p:nvGrpSpPr>
                <p:cNvPr id="175" name="Skupina 174"/>
                <p:cNvGrpSpPr/>
                <p:nvPr/>
              </p:nvGrpSpPr>
              <p:grpSpPr>
                <a:xfrm>
                  <a:off x="823462" y="1691945"/>
                  <a:ext cx="4140991" cy="4084589"/>
                  <a:chOff x="5351918" y="7131469"/>
                  <a:chExt cx="4140991" cy="4084589"/>
                </a:xfrm>
                <a:solidFill>
                  <a:srgbClr val="3366FF"/>
                </a:solidFill>
              </p:grpSpPr>
              <p:sp>
                <p:nvSpPr>
                  <p:cNvPr id="178" name="Ovál 177"/>
                  <p:cNvSpPr/>
                  <p:nvPr/>
                </p:nvSpPr>
                <p:spPr>
                  <a:xfrm>
                    <a:off x="5351918" y="7131469"/>
                    <a:ext cx="4140991" cy="4084589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 w="3175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cs-CZ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79" name="TextovéPole 178"/>
                  <p:cNvSpPr txBox="1"/>
                  <p:nvPr/>
                </p:nvSpPr>
                <p:spPr>
                  <a:xfrm>
                    <a:off x="6897565" y="7222067"/>
                    <a:ext cx="705517" cy="4876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s-CZ" sz="1400" b="1" dirty="0" smtClean="0"/>
                      <a:t>ML</a:t>
                    </a:r>
                    <a:endParaRPr lang="cs-CZ" sz="1400" b="1" dirty="0"/>
                  </a:p>
                </p:txBody>
              </p:sp>
            </p:grpSp>
            <p:sp>
              <p:nvSpPr>
                <p:cNvPr id="176" name="TextovéPole 175"/>
                <p:cNvSpPr txBox="1"/>
                <p:nvPr/>
              </p:nvSpPr>
              <p:spPr>
                <a:xfrm>
                  <a:off x="6746144" y="1139119"/>
                  <a:ext cx="3303444" cy="1024030"/>
                </a:xfrm>
                <a:prstGeom prst="rect">
                  <a:avLst/>
                </a:prstGeom>
                <a:solidFill>
                  <a:srgbClr val="D9D9D9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cs-CZ" b="1" dirty="0" smtClean="0"/>
                    <a:t>Strojové učení </a:t>
                  </a:r>
                  <a:br>
                    <a:rPr lang="cs-CZ" b="1" dirty="0" smtClean="0"/>
                  </a:br>
                  <a:r>
                    <a:rPr lang="cs-CZ" b="1" dirty="0" smtClean="0"/>
                    <a:t>(Machine Learning)</a:t>
                  </a:r>
                  <a:endParaRPr lang="cs-CZ" b="1" dirty="0"/>
                </a:p>
              </p:txBody>
            </p:sp>
            <p:cxnSp>
              <p:nvCxnSpPr>
                <p:cNvPr id="177" name="Přímá spojnice se šipkou 176"/>
                <p:cNvCxnSpPr>
                  <a:stCxn id="179" idx="3"/>
                  <a:endCxn id="176" idx="1"/>
                </p:cNvCxnSpPr>
                <p:nvPr/>
              </p:nvCxnSpPr>
              <p:spPr>
                <a:xfrm flipV="1">
                  <a:off x="3074626" y="1651135"/>
                  <a:ext cx="3671518" cy="37522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Skupina 179"/>
              <p:cNvGrpSpPr/>
              <p:nvPr/>
            </p:nvGrpSpPr>
            <p:grpSpPr>
              <a:xfrm>
                <a:off x="5280191" y="2625599"/>
                <a:ext cx="8637408" cy="3368661"/>
                <a:chOff x="1430236" y="2233713"/>
                <a:chExt cx="8637408" cy="3368661"/>
              </a:xfrm>
            </p:grpSpPr>
            <p:grpSp>
              <p:nvGrpSpPr>
                <p:cNvPr id="181" name="Skupina 180"/>
                <p:cNvGrpSpPr/>
                <p:nvPr/>
              </p:nvGrpSpPr>
              <p:grpSpPr>
                <a:xfrm>
                  <a:off x="1430236" y="2233713"/>
                  <a:ext cx="3392797" cy="3368661"/>
                  <a:chOff x="631951" y="-4196115"/>
                  <a:chExt cx="3392797" cy="3368661"/>
                </a:xfrm>
                <a:solidFill>
                  <a:srgbClr val="0099FF"/>
                </a:solidFill>
              </p:grpSpPr>
              <p:sp>
                <p:nvSpPr>
                  <p:cNvPr id="184" name="Ovál 183"/>
                  <p:cNvSpPr/>
                  <p:nvPr/>
                </p:nvSpPr>
                <p:spPr>
                  <a:xfrm>
                    <a:off x="631951" y="-4196115"/>
                    <a:ext cx="3392797" cy="3368661"/>
                  </a:xfrm>
                  <a:prstGeom prst="ellipse">
                    <a:avLst/>
                  </a:prstGeom>
                  <a:solidFill>
                    <a:schemeClr val="bg1">
                      <a:lumMod val="75000"/>
                    </a:schemeClr>
                  </a:solidFill>
                  <a:ln w="3175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cs-CZ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TextovéPole 184"/>
                  <p:cNvSpPr txBox="1"/>
                  <p:nvPr/>
                </p:nvSpPr>
                <p:spPr>
                  <a:xfrm>
                    <a:off x="1596778" y="-3952125"/>
                    <a:ext cx="925078" cy="4876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s-CZ" sz="1400" b="1" dirty="0" smtClean="0"/>
                      <a:t>ANN</a:t>
                    </a:r>
                    <a:endParaRPr lang="cs-CZ" sz="1400" b="1" dirty="0"/>
                  </a:p>
                </p:txBody>
              </p:sp>
            </p:grpSp>
            <p:sp>
              <p:nvSpPr>
                <p:cNvPr id="182" name="TextovéPole 181"/>
                <p:cNvSpPr txBox="1"/>
                <p:nvPr/>
              </p:nvSpPr>
              <p:spPr>
                <a:xfrm>
                  <a:off x="5558088" y="2540427"/>
                  <a:ext cx="4509556" cy="1024030"/>
                </a:xfrm>
                <a:prstGeom prst="rect">
                  <a:avLst/>
                </a:prstGeom>
                <a:solidFill>
                  <a:srgbClr val="BFBFBF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cs-CZ" b="1" dirty="0" smtClean="0"/>
                    <a:t>Umělé neuronové sítě </a:t>
                  </a:r>
                  <a:br>
                    <a:rPr lang="cs-CZ" b="1" dirty="0" smtClean="0"/>
                  </a:br>
                  <a:r>
                    <a:rPr lang="cs-CZ" b="1" dirty="0" smtClean="0"/>
                    <a:t>(Artificial Neural Networks)</a:t>
                  </a:r>
                  <a:endParaRPr lang="cs-CZ" b="1" dirty="0"/>
                </a:p>
              </p:txBody>
            </p:sp>
            <p:cxnSp>
              <p:nvCxnSpPr>
                <p:cNvPr id="183" name="Přímá spojnice se šipkou 182"/>
                <p:cNvCxnSpPr>
                  <a:stCxn id="185" idx="3"/>
                  <a:endCxn id="182" idx="1"/>
                </p:cNvCxnSpPr>
                <p:nvPr/>
              </p:nvCxnSpPr>
              <p:spPr>
                <a:xfrm>
                  <a:off x="3320141" y="2721521"/>
                  <a:ext cx="2237947" cy="33092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6" name="Skupina 185"/>
              <p:cNvGrpSpPr/>
              <p:nvPr/>
            </p:nvGrpSpPr>
            <p:grpSpPr>
              <a:xfrm>
                <a:off x="6099670" y="3268685"/>
                <a:ext cx="7812558" cy="2358063"/>
                <a:chOff x="2249715" y="2876799"/>
                <a:chExt cx="7812558" cy="2358063"/>
              </a:xfrm>
            </p:grpSpPr>
            <p:grpSp>
              <p:nvGrpSpPr>
                <p:cNvPr id="187" name="Skupina 186"/>
                <p:cNvGrpSpPr/>
                <p:nvPr/>
              </p:nvGrpSpPr>
              <p:grpSpPr>
                <a:xfrm>
                  <a:off x="2249715" y="2876799"/>
                  <a:ext cx="2374958" cy="2358063"/>
                  <a:chOff x="0" y="8595428"/>
                  <a:chExt cx="2374958" cy="2358063"/>
                </a:xfrm>
                <a:solidFill>
                  <a:srgbClr val="0066CC"/>
                </a:solidFill>
              </p:grpSpPr>
              <p:sp>
                <p:nvSpPr>
                  <p:cNvPr id="190" name="Ovál 189"/>
                  <p:cNvSpPr/>
                  <p:nvPr/>
                </p:nvSpPr>
                <p:spPr>
                  <a:xfrm>
                    <a:off x="0" y="8595428"/>
                    <a:ext cx="2374958" cy="2358063"/>
                  </a:xfrm>
                  <a:prstGeom prst="ellipse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3175">
                    <a:solidFill>
                      <a:schemeClr val="bg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cs-CZ" sz="14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91" name="TextovéPole 190"/>
                  <p:cNvSpPr txBox="1"/>
                  <p:nvPr/>
                </p:nvSpPr>
                <p:spPr>
                  <a:xfrm>
                    <a:off x="721344" y="8718787"/>
                    <a:ext cx="668925" cy="4876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cs-CZ" sz="1400" b="1" dirty="0" smtClean="0"/>
                      <a:t>DL</a:t>
                    </a:r>
                    <a:endParaRPr lang="cs-CZ" sz="1400" b="1" dirty="0"/>
                  </a:p>
                </p:txBody>
              </p:sp>
            </p:grpSp>
            <p:sp>
              <p:nvSpPr>
                <p:cNvPr id="188" name="TextovéPole 187"/>
                <p:cNvSpPr txBox="1"/>
                <p:nvPr/>
              </p:nvSpPr>
              <p:spPr>
                <a:xfrm>
                  <a:off x="7268694" y="3885029"/>
                  <a:ext cx="2793579" cy="1024030"/>
                </a:xfrm>
                <a:prstGeom prst="rect">
                  <a:avLst/>
                </a:prstGeom>
                <a:solidFill>
                  <a:srgbClr val="A6A6A6"/>
                </a:solidFill>
              </p:spPr>
              <p:txBody>
                <a:bodyPr wrap="none" rtlCol="0">
                  <a:spAutoFit/>
                </a:bodyPr>
                <a:lstStyle/>
                <a:p>
                  <a:r>
                    <a:rPr lang="cs-CZ" b="1" dirty="0" smtClean="0"/>
                    <a:t>Hluboké učení </a:t>
                  </a:r>
                  <a:br>
                    <a:rPr lang="cs-CZ" b="1" dirty="0" smtClean="0"/>
                  </a:br>
                  <a:r>
                    <a:rPr lang="cs-CZ" b="1" dirty="0" smtClean="0"/>
                    <a:t>(Deep Learning)</a:t>
                  </a:r>
                  <a:endParaRPr lang="cs-CZ" b="1" dirty="0"/>
                </a:p>
              </p:txBody>
            </p:sp>
            <p:cxnSp>
              <p:nvCxnSpPr>
                <p:cNvPr id="189" name="Přímá spojnice se šipkou 188"/>
                <p:cNvCxnSpPr>
                  <a:stCxn id="191" idx="3"/>
                  <a:endCxn id="188" idx="1"/>
                </p:cNvCxnSpPr>
                <p:nvPr/>
              </p:nvCxnSpPr>
              <p:spPr>
                <a:xfrm>
                  <a:off x="3639985" y="3243976"/>
                  <a:ext cx="3628710" cy="11530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2" name="Skupina 191"/>
            <p:cNvGrpSpPr/>
            <p:nvPr/>
          </p:nvGrpSpPr>
          <p:grpSpPr>
            <a:xfrm>
              <a:off x="6235414" y="3600903"/>
              <a:ext cx="4858546" cy="1703154"/>
              <a:chOff x="3376059" y="3809092"/>
              <a:chExt cx="4858546" cy="1703154"/>
            </a:xfrm>
          </p:grpSpPr>
          <p:sp>
            <p:nvSpPr>
              <p:cNvPr id="193" name="Ovál 192"/>
              <p:cNvSpPr/>
              <p:nvPr/>
            </p:nvSpPr>
            <p:spPr>
              <a:xfrm>
                <a:off x="3376059" y="3809092"/>
                <a:ext cx="1017839" cy="1010598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94" name="TextovéPole 193"/>
              <p:cNvSpPr txBox="1"/>
              <p:nvPr/>
            </p:nvSpPr>
            <p:spPr>
              <a:xfrm>
                <a:off x="3625121" y="3928648"/>
                <a:ext cx="57740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sz="1400" b="1" dirty="0" smtClean="0"/>
                  <a:t>LLM</a:t>
                </a:r>
                <a:endParaRPr lang="cs-CZ" sz="1400" b="1" dirty="0"/>
              </a:p>
            </p:txBody>
          </p:sp>
          <p:sp>
            <p:nvSpPr>
              <p:cNvPr id="195" name="TextovéPole 194"/>
              <p:cNvSpPr txBox="1"/>
              <p:nvPr/>
            </p:nvSpPr>
            <p:spPr>
              <a:xfrm>
                <a:off x="5488982" y="4865915"/>
                <a:ext cx="2745623" cy="646331"/>
              </a:xfrm>
              <a:prstGeom prst="rect">
                <a:avLst/>
              </a:prstGeom>
              <a:solidFill>
                <a:srgbClr val="7F7F7F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cs-CZ" b="1" dirty="0" smtClean="0"/>
                  <a:t>Velké jazykové modely </a:t>
                </a:r>
                <a:br>
                  <a:rPr lang="cs-CZ" b="1" dirty="0" smtClean="0"/>
                </a:br>
                <a:r>
                  <a:rPr lang="cs-CZ" b="1" dirty="0" smtClean="0"/>
                  <a:t>(Large Language </a:t>
                </a:r>
                <a:r>
                  <a:rPr lang="cs-CZ" b="1" dirty="0"/>
                  <a:t>M</a:t>
                </a:r>
                <a:r>
                  <a:rPr lang="cs-CZ" b="1" dirty="0" smtClean="0"/>
                  <a:t>odels)</a:t>
                </a:r>
                <a:endParaRPr lang="cs-CZ" b="1" dirty="0"/>
              </a:p>
            </p:txBody>
          </p:sp>
          <p:cxnSp>
            <p:nvCxnSpPr>
              <p:cNvPr id="196" name="Přímá spojnice se šipkou 195"/>
              <p:cNvCxnSpPr>
                <a:stCxn id="194" idx="3"/>
                <a:endCxn id="195" idx="1"/>
              </p:cNvCxnSpPr>
              <p:nvPr/>
            </p:nvCxnSpPr>
            <p:spPr>
              <a:xfrm>
                <a:off x="4202523" y="4082537"/>
                <a:ext cx="1286459" cy="110654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Skupina 201"/>
            <p:cNvGrpSpPr/>
            <p:nvPr/>
          </p:nvGrpSpPr>
          <p:grpSpPr>
            <a:xfrm>
              <a:off x="6512044" y="4010478"/>
              <a:ext cx="4622649" cy="2160354"/>
              <a:chOff x="3539396" y="3790042"/>
              <a:chExt cx="4622649" cy="2160354"/>
            </a:xfrm>
          </p:grpSpPr>
          <p:sp>
            <p:nvSpPr>
              <p:cNvPr id="203" name="Ovál 202"/>
              <p:cNvSpPr/>
              <p:nvPr/>
            </p:nvSpPr>
            <p:spPr>
              <a:xfrm>
                <a:off x="3585609" y="3790042"/>
                <a:ext cx="575967" cy="532947"/>
              </a:xfrm>
              <a:prstGeom prst="ellipse">
                <a:avLst/>
              </a:prstGeom>
              <a:solidFill>
                <a:srgbClr val="C55A11"/>
              </a:solidFill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204" name="TextovéPole 203"/>
              <p:cNvSpPr txBox="1"/>
              <p:nvPr/>
            </p:nvSpPr>
            <p:spPr>
              <a:xfrm>
                <a:off x="3539396" y="3938173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sz="1400" b="1" dirty="0" smtClean="0"/>
                  <a:t>GPT</a:t>
                </a:r>
                <a:endParaRPr lang="cs-CZ" sz="1400" b="1" dirty="0"/>
              </a:p>
            </p:txBody>
          </p:sp>
          <p:sp>
            <p:nvSpPr>
              <p:cNvPr id="205" name="TextovéPole 204"/>
              <p:cNvSpPr txBox="1"/>
              <p:nvPr/>
            </p:nvSpPr>
            <p:spPr>
              <a:xfrm>
                <a:off x="3980603" y="5304065"/>
                <a:ext cx="4181442" cy="646331"/>
              </a:xfrm>
              <a:prstGeom prst="rect">
                <a:avLst/>
              </a:prstGeom>
              <a:solidFill>
                <a:srgbClr val="C55A1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cs-CZ" b="1" dirty="0" smtClean="0"/>
                  <a:t>Generativní předtrénovaný transformátor </a:t>
                </a:r>
                <a:br>
                  <a:rPr lang="cs-CZ" b="1" dirty="0" smtClean="0"/>
                </a:br>
                <a:r>
                  <a:rPr lang="cs-CZ" b="1" dirty="0" smtClean="0"/>
                  <a:t>(Generative </a:t>
                </a:r>
                <a:r>
                  <a:rPr lang="cs-CZ" b="1" dirty="0"/>
                  <a:t>P</a:t>
                </a:r>
                <a:r>
                  <a:rPr lang="cs-CZ" b="1" dirty="0" smtClean="0"/>
                  <a:t>retrained </a:t>
                </a:r>
                <a:r>
                  <a:rPr lang="cs-CZ" b="1" dirty="0"/>
                  <a:t>T</a:t>
                </a:r>
                <a:r>
                  <a:rPr lang="cs-CZ" b="1" dirty="0" smtClean="0"/>
                  <a:t>ransformer)</a:t>
                </a:r>
                <a:endParaRPr lang="cs-CZ" b="1" dirty="0"/>
              </a:p>
            </p:txBody>
          </p:sp>
          <p:cxnSp>
            <p:nvCxnSpPr>
              <p:cNvPr id="206" name="Přímá spojnice se šipkou 205"/>
              <p:cNvCxnSpPr>
                <a:stCxn id="203" idx="4"/>
                <a:endCxn id="205" idx="1"/>
              </p:cNvCxnSpPr>
              <p:nvPr/>
            </p:nvCxnSpPr>
            <p:spPr>
              <a:xfrm>
                <a:off x="3873593" y="4322989"/>
                <a:ext cx="107010" cy="1304242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1261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Skupina 704"/>
          <p:cNvGrpSpPr/>
          <p:nvPr/>
        </p:nvGrpSpPr>
        <p:grpSpPr>
          <a:xfrm>
            <a:off x="-12747" y="1048541"/>
            <a:ext cx="3589409" cy="5673701"/>
            <a:chOff x="4242530" y="108086"/>
            <a:chExt cx="4118944" cy="7364348"/>
          </a:xfrm>
        </p:grpSpPr>
        <p:sp>
          <p:nvSpPr>
            <p:cNvPr id="12" name="Obdélník 11"/>
            <p:cNvSpPr/>
            <p:nvPr/>
          </p:nvSpPr>
          <p:spPr>
            <a:xfrm>
              <a:off x="5354641" y="1461869"/>
              <a:ext cx="3006833" cy="432321"/>
            </a:xfrm>
            <a:prstGeom prst="rect">
              <a:avLst/>
            </a:prstGeom>
            <a:solidFill>
              <a:srgbClr val="6D91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Embedding (zakódování)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464" name="Obdélník 463"/>
            <p:cNvSpPr/>
            <p:nvPr/>
          </p:nvSpPr>
          <p:spPr>
            <a:xfrm>
              <a:off x="5354641" y="6987273"/>
              <a:ext cx="2998892" cy="48516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>
                  <a:solidFill>
                    <a:schemeClr val="tx1"/>
                  </a:solidFill>
                </a:rPr>
                <a:t>Predikce dalšího slova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2" name="Obdélník 641"/>
            <p:cNvSpPr/>
            <p:nvPr/>
          </p:nvSpPr>
          <p:spPr>
            <a:xfrm>
              <a:off x="5354641" y="108086"/>
              <a:ext cx="2998892" cy="4439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Vstupní text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3" name="Obdélník 642"/>
            <p:cNvSpPr/>
            <p:nvPr/>
          </p:nvSpPr>
          <p:spPr>
            <a:xfrm>
              <a:off x="5354641" y="800067"/>
              <a:ext cx="2998892" cy="42510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Tokenizace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644" name="Obdélník 643"/>
            <p:cNvSpPr/>
            <p:nvPr/>
          </p:nvSpPr>
          <p:spPr>
            <a:xfrm>
              <a:off x="5354641" y="4985021"/>
              <a:ext cx="2998892" cy="756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Vektor logitů (skóre)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5" name="Obdélník 644"/>
            <p:cNvSpPr/>
            <p:nvPr/>
          </p:nvSpPr>
          <p:spPr>
            <a:xfrm>
              <a:off x="5354641" y="6071518"/>
              <a:ext cx="2998892" cy="6622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Softmax + sampling (teplota)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463" name="Obdélník 462"/>
            <p:cNvSpPr/>
            <p:nvPr/>
          </p:nvSpPr>
          <p:spPr>
            <a:xfrm>
              <a:off x="5354641" y="2099756"/>
              <a:ext cx="2998892" cy="2667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4" name="Vývojový diagram: více dokumentů 13"/>
            <p:cNvSpPr/>
            <p:nvPr/>
          </p:nvSpPr>
          <p:spPr>
            <a:xfrm>
              <a:off x="5572974" y="2194225"/>
              <a:ext cx="2562225" cy="866903"/>
            </a:xfrm>
            <a:prstGeom prst="flowChartMultidocumen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Multi-headed attention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641" name="Skupina 640"/>
            <p:cNvGrpSpPr/>
            <p:nvPr/>
          </p:nvGrpSpPr>
          <p:grpSpPr>
            <a:xfrm>
              <a:off x="5572973" y="3703730"/>
              <a:ext cx="2562225" cy="957652"/>
              <a:chOff x="3607778" y="2625792"/>
              <a:chExt cx="3005486" cy="1151071"/>
            </a:xfrm>
          </p:grpSpPr>
          <p:sp>
            <p:nvSpPr>
              <p:cNvPr id="465" name="Ovál 464"/>
              <p:cNvSpPr/>
              <p:nvPr/>
            </p:nvSpPr>
            <p:spPr>
              <a:xfrm>
                <a:off x="3607778" y="334406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6" name="Ovál 465"/>
              <p:cNvSpPr/>
              <p:nvPr/>
            </p:nvSpPr>
            <p:spPr>
              <a:xfrm>
                <a:off x="4311060" y="333805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7" name="Ovál 466"/>
              <p:cNvSpPr/>
              <p:nvPr/>
            </p:nvSpPr>
            <p:spPr>
              <a:xfrm>
                <a:off x="4999795" y="3352331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8" name="Ovál 467"/>
              <p:cNvSpPr/>
              <p:nvPr/>
            </p:nvSpPr>
            <p:spPr>
              <a:xfrm>
                <a:off x="5703078" y="3346594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9" name="Ovál 468"/>
              <p:cNvSpPr/>
              <p:nvPr/>
            </p:nvSpPr>
            <p:spPr>
              <a:xfrm>
                <a:off x="6433264" y="333805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0" name="Ovál 469"/>
              <p:cNvSpPr/>
              <p:nvPr/>
            </p:nvSpPr>
            <p:spPr>
              <a:xfrm>
                <a:off x="3607778" y="289088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1" name="Ovál 470"/>
              <p:cNvSpPr/>
              <p:nvPr/>
            </p:nvSpPr>
            <p:spPr>
              <a:xfrm>
                <a:off x="4311060" y="288487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2" name="Ovál 471"/>
              <p:cNvSpPr/>
              <p:nvPr/>
            </p:nvSpPr>
            <p:spPr>
              <a:xfrm>
                <a:off x="4999795" y="2899147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3" name="Ovál 472"/>
              <p:cNvSpPr/>
              <p:nvPr/>
            </p:nvSpPr>
            <p:spPr>
              <a:xfrm>
                <a:off x="5703078" y="2893410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4" name="Ovál 473"/>
              <p:cNvSpPr/>
              <p:nvPr/>
            </p:nvSpPr>
            <p:spPr>
              <a:xfrm>
                <a:off x="6433264" y="288487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cxnSp>
            <p:nvCxnSpPr>
              <p:cNvPr id="484" name="Přímá spojnice 483"/>
              <p:cNvCxnSpPr>
                <a:stCxn id="465" idx="0"/>
                <a:endCxn id="470" idx="4"/>
              </p:cNvCxnSpPr>
              <p:nvPr/>
            </p:nvCxnSpPr>
            <p:spPr>
              <a:xfrm flipV="1">
                <a:off x="3697778" y="307088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Přímá spojnice 485"/>
              <p:cNvCxnSpPr>
                <a:stCxn id="465" idx="0"/>
                <a:endCxn id="471" idx="4"/>
              </p:cNvCxnSpPr>
              <p:nvPr/>
            </p:nvCxnSpPr>
            <p:spPr>
              <a:xfrm flipV="1">
                <a:off x="3697778" y="3064872"/>
                <a:ext cx="703282" cy="2791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Přímá spojnice 487"/>
              <p:cNvCxnSpPr>
                <a:stCxn id="465" idx="0"/>
                <a:endCxn id="472" idx="4"/>
              </p:cNvCxnSpPr>
              <p:nvPr/>
            </p:nvCxnSpPr>
            <p:spPr>
              <a:xfrm flipV="1">
                <a:off x="3697778" y="3079147"/>
                <a:ext cx="1392017" cy="2649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Přímá spojnice 489"/>
              <p:cNvCxnSpPr>
                <a:stCxn id="465" idx="0"/>
                <a:endCxn id="473" idx="4"/>
              </p:cNvCxnSpPr>
              <p:nvPr/>
            </p:nvCxnSpPr>
            <p:spPr>
              <a:xfrm flipV="1">
                <a:off x="3697778" y="3073410"/>
                <a:ext cx="2095300" cy="2706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Přímá spojnice 491"/>
              <p:cNvCxnSpPr>
                <a:stCxn id="465" idx="0"/>
              </p:cNvCxnSpPr>
              <p:nvPr/>
            </p:nvCxnSpPr>
            <p:spPr>
              <a:xfrm flipV="1">
                <a:off x="3697778" y="3084088"/>
                <a:ext cx="2897054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Přímá spojnice 493"/>
              <p:cNvCxnSpPr>
                <a:stCxn id="466" idx="0"/>
                <a:endCxn id="470" idx="4"/>
              </p:cNvCxnSpPr>
              <p:nvPr/>
            </p:nvCxnSpPr>
            <p:spPr>
              <a:xfrm flipH="1" flipV="1">
                <a:off x="3697778" y="3070882"/>
                <a:ext cx="703282" cy="2671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Přímá spojnice 495"/>
              <p:cNvCxnSpPr>
                <a:stCxn id="466" idx="0"/>
                <a:endCxn id="471" idx="4"/>
              </p:cNvCxnSpPr>
              <p:nvPr/>
            </p:nvCxnSpPr>
            <p:spPr>
              <a:xfrm flipV="1">
                <a:off x="4401060" y="306487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Přímá spojnice 497"/>
              <p:cNvCxnSpPr>
                <a:stCxn id="466" idx="0"/>
                <a:endCxn id="472" idx="4"/>
              </p:cNvCxnSpPr>
              <p:nvPr/>
            </p:nvCxnSpPr>
            <p:spPr>
              <a:xfrm flipV="1">
                <a:off x="4401060" y="3079147"/>
                <a:ext cx="688735" cy="2589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Přímá spojnice 499"/>
              <p:cNvCxnSpPr>
                <a:stCxn id="466" idx="0"/>
                <a:endCxn id="473" idx="4"/>
              </p:cNvCxnSpPr>
              <p:nvPr/>
            </p:nvCxnSpPr>
            <p:spPr>
              <a:xfrm flipV="1">
                <a:off x="4401060" y="3073410"/>
                <a:ext cx="1392018" cy="264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Přímá spojnice 501"/>
              <p:cNvCxnSpPr>
                <a:stCxn id="466" idx="0"/>
                <a:endCxn id="474" idx="4"/>
              </p:cNvCxnSpPr>
              <p:nvPr/>
            </p:nvCxnSpPr>
            <p:spPr>
              <a:xfrm flipV="1">
                <a:off x="4401060" y="3064872"/>
                <a:ext cx="2122204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Přímá spojnice 503"/>
              <p:cNvCxnSpPr>
                <a:stCxn id="467" idx="0"/>
                <a:endCxn id="470" idx="4"/>
              </p:cNvCxnSpPr>
              <p:nvPr/>
            </p:nvCxnSpPr>
            <p:spPr>
              <a:xfrm flipH="1" flipV="1">
                <a:off x="3697778" y="3070882"/>
                <a:ext cx="1392017" cy="281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Přímá spojnice 505"/>
              <p:cNvCxnSpPr>
                <a:stCxn id="467" idx="0"/>
                <a:endCxn id="471" idx="4"/>
              </p:cNvCxnSpPr>
              <p:nvPr/>
            </p:nvCxnSpPr>
            <p:spPr>
              <a:xfrm flipH="1" flipV="1">
                <a:off x="4401060" y="3064872"/>
                <a:ext cx="688735" cy="2874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Přímá spojnice 507"/>
              <p:cNvCxnSpPr>
                <a:stCxn id="467" idx="0"/>
                <a:endCxn id="472" idx="4"/>
              </p:cNvCxnSpPr>
              <p:nvPr/>
            </p:nvCxnSpPr>
            <p:spPr>
              <a:xfrm flipV="1">
                <a:off x="5089795" y="3079147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Přímá spojnice 509"/>
              <p:cNvCxnSpPr>
                <a:stCxn id="467" idx="0"/>
                <a:endCxn id="473" idx="4"/>
              </p:cNvCxnSpPr>
              <p:nvPr/>
            </p:nvCxnSpPr>
            <p:spPr>
              <a:xfrm flipV="1">
                <a:off x="5089795" y="3073410"/>
                <a:ext cx="703283" cy="2789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Přímá spojnice 511"/>
              <p:cNvCxnSpPr>
                <a:stCxn id="467" idx="0"/>
              </p:cNvCxnSpPr>
              <p:nvPr/>
            </p:nvCxnSpPr>
            <p:spPr>
              <a:xfrm flipV="1">
                <a:off x="5089795" y="3081561"/>
                <a:ext cx="1505037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Přímá spojnice 513"/>
              <p:cNvCxnSpPr>
                <a:stCxn id="468" idx="0"/>
                <a:endCxn id="470" idx="4"/>
              </p:cNvCxnSpPr>
              <p:nvPr/>
            </p:nvCxnSpPr>
            <p:spPr>
              <a:xfrm flipH="1" flipV="1">
                <a:off x="3697778" y="3070882"/>
                <a:ext cx="2095300" cy="275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Přímá spojnice 515"/>
              <p:cNvCxnSpPr>
                <a:stCxn id="468" idx="0"/>
                <a:endCxn id="471" idx="4"/>
              </p:cNvCxnSpPr>
              <p:nvPr/>
            </p:nvCxnSpPr>
            <p:spPr>
              <a:xfrm flipH="1" flipV="1">
                <a:off x="4401060" y="3064872"/>
                <a:ext cx="1392018" cy="28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Přímá spojnice 517"/>
              <p:cNvCxnSpPr>
                <a:stCxn id="468" idx="0"/>
                <a:endCxn id="472" idx="4"/>
              </p:cNvCxnSpPr>
              <p:nvPr/>
            </p:nvCxnSpPr>
            <p:spPr>
              <a:xfrm flipH="1" flipV="1">
                <a:off x="5089795" y="3079147"/>
                <a:ext cx="703283" cy="267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Přímá spojnice 519"/>
              <p:cNvCxnSpPr>
                <a:stCxn id="468" idx="0"/>
                <a:endCxn id="473" idx="4"/>
              </p:cNvCxnSpPr>
              <p:nvPr/>
            </p:nvCxnSpPr>
            <p:spPr>
              <a:xfrm flipV="1">
                <a:off x="5793078" y="3073410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Přímá spojnice 521"/>
              <p:cNvCxnSpPr>
                <a:stCxn id="468" idx="0"/>
                <a:endCxn id="474" idx="4"/>
              </p:cNvCxnSpPr>
              <p:nvPr/>
            </p:nvCxnSpPr>
            <p:spPr>
              <a:xfrm flipV="1">
                <a:off x="5793078" y="3064872"/>
                <a:ext cx="730186" cy="28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Přímá spojnice 523"/>
              <p:cNvCxnSpPr>
                <a:stCxn id="469" idx="0"/>
                <a:endCxn id="474" idx="4"/>
              </p:cNvCxnSpPr>
              <p:nvPr/>
            </p:nvCxnSpPr>
            <p:spPr>
              <a:xfrm flipV="1">
                <a:off x="6523264" y="306487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Přímá spojnice 525"/>
              <p:cNvCxnSpPr>
                <a:stCxn id="469" idx="0"/>
                <a:endCxn id="473" idx="4"/>
              </p:cNvCxnSpPr>
              <p:nvPr/>
            </p:nvCxnSpPr>
            <p:spPr>
              <a:xfrm flipH="1" flipV="1">
                <a:off x="5793078" y="3073410"/>
                <a:ext cx="730186" cy="264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Přímá spojnice 527"/>
              <p:cNvCxnSpPr>
                <a:stCxn id="469" idx="0"/>
                <a:endCxn id="472" idx="4"/>
              </p:cNvCxnSpPr>
              <p:nvPr/>
            </p:nvCxnSpPr>
            <p:spPr>
              <a:xfrm flipH="1" flipV="1">
                <a:off x="5089795" y="3079147"/>
                <a:ext cx="1433469" cy="2589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Přímá spojnice 529"/>
              <p:cNvCxnSpPr>
                <a:stCxn id="469" idx="0"/>
                <a:endCxn id="471" idx="4"/>
              </p:cNvCxnSpPr>
              <p:nvPr/>
            </p:nvCxnSpPr>
            <p:spPr>
              <a:xfrm flipH="1" flipV="1">
                <a:off x="4401060" y="3064872"/>
                <a:ext cx="2122204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Přímá spojnice 531"/>
              <p:cNvCxnSpPr>
                <a:stCxn id="469" idx="0"/>
                <a:endCxn id="470" idx="4"/>
              </p:cNvCxnSpPr>
              <p:nvPr/>
            </p:nvCxnSpPr>
            <p:spPr>
              <a:xfrm flipH="1" flipV="1">
                <a:off x="3697778" y="3070882"/>
                <a:ext cx="2825486" cy="2671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Přímá spojnice 539"/>
              <p:cNvCxnSpPr/>
              <p:nvPr/>
            </p:nvCxnSpPr>
            <p:spPr>
              <a:xfrm flipV="1">
                <a:off x="3685121" y="263180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Přímá spojnice 540"/>
              <p:cNvCxnSpPr/>
              <p:nvPr/>
            </p:nvCxnSpPr>
            <p:spPr>
              <a:xfrm flipV="1">
                <a:off x="3685121" y="2625792"/>
                <a:ext cx="703282" cy="2625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Přímá spojnice 541"/>
              <p:cNvCxnSpPr/>
              <p:nvPr/>
            </p:nvCxnSpPr>
            <p:spPr>
              <a:xfrm flipV="1">
                <a:off x="3685121" y="2640067"/>
                <a:ext cx="1392017" cy="248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Přímá spojnice 542"/>
              <p:cNvCxnSpPr/>
              <p:nvPr/>
            </p:nvCxnSpPr>
            <p:spPr>
              <a:xfrm flipV="1">
                <a:off x="3685121" y="2634330"/>
                <a:ext cx="2095300" cy="253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Přímá spojnice 543"/>
              <p:cNvCxnSpPr/>
              <p:nvPr/>
            </p:nvCxnSpPr>
            <p:spPr>
              <a:xfrm flipV="1">
                <a:off x="3685121" y="2628320"/>
                <a:ext cx="2825486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Přímá spojnice 544"/>
              <p:cNvCxnSpPr/>
              <p:nvPr/>
            </p:nvCxnSpPr>
            <p:spPr>
              <a:xfrm flipH="1" flipV="1">
                <a:off x="3685121" y="2631802"/>
                <a:ext cx="703282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Přímá spojnice 545"/>
              <p:cNvCxnSpPr/>
              <p:nvPr/>
            </p:nvCxnSpPr>
            <p:spPr>
              <a:xfrm flipV="1">
                <a:off x="4388403" y="26257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Přímá spojnice 546"/>
              <p:cNvCxnSpPr/>
              <p:nvPr/>
            </p:nvCxnSpPr>
            <p:spPr>
              <a:xfrm flipV="1">
                <a:off x="4388403" y="2640067"/>
                <a:ext cx="688735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Přímá spojnice 547"/>
              <p:cNvCxnSpPr/>
              <p:nvPr/>
            </p:nvCxnSpPr>
            <p:spPr>
              <a:xfrm flipV="1">
                <a:off x="4388403" y="2634330"/>
                <a:ext cx="1392017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Přímá spojnice 548"/>
              <p:cNvCxnSpPr/>
              <p:nvPr/>
            </p:nvCxnSpPr>
            <p:spPr>
              <a:xfrm flipV="1">
                <a:off x="4388403" y="26257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Přímá spojnice 549"/>
              <p:cNvCxnSpPr/>
              <p:nvPr/>
            </p:nvCxnSpPr>
            <p:spPr>
              <a:xfrm flipH="1" flipV="1">
                <a:off x="3685121" y="2631802"/>
                <a:ext cx="1392017" cy="2647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Přímá spojnice 550"/>
              <p:cNvCxnSpPr/>
              <p:nvPr/>
            </p:nvCxnSpPr>
            <p:spPr>
              <a:xfrm flipH="1" flipV="1">
                <a:off x="4388403" y="2625792"/>
                <a:ext cx="688735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Přímá spojnice 551"/>
              <p:cNvCxnSpPr/>
              <p:nvPr/>
            </p:nvCxnSpPr>
            <p:spPr>
              <a:xfrm flipV="1">
                <a:off x="5077138" y="2640067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Přímá spojnice 552"/>
              <p:cNvCxnSpPr/>
              <p:nvPr/>
            </p:nvCxnSpPr>
            <p:spPr>
              <a:xfrm flipV="1">
                <a:off x="5077138" y="2634330"/>
                <a:ext cx="703282" cy="262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Přímá spojnice 553"/>
              <p:cNvCxnSpPr/>
              <p:nvPr/>
            </p:nvCxnSpPr>
            <p:spPr>
              <a:xfrm flipV="1">
                <a:off x="5077138" y="2625792"/>
                <a:ext cx="1433468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Přímá spojnice 554"/>
              <p:cNvCxnSpPr/>
              <p:nvPr/>
            </p:nvCxnSpPr>
            <p:spPr>
              <a:xfrm flipH="1" flipV="1">
                <a:off x="3685121" y="2631802"/>
                <a:ext cx="2095300" cy="259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Přímá spojnice 555"/>
              <p:cNvCxnSpPr/>
              <p:nvPr/>
            </p:nvCxnSpPr>
            <p:spPr>
              <a:xfrm flipH="1" flipV="1">
                <a:off x="4388403" y="2625792"/>
                <a:ext cx="1392017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Přímá spojnice 556"/>
              <p:cNvCxnSpPr/>
              <p:nvPr/>
            </p:nvCxnSpPr>
            <p:spPr>
              <a:xfrm flipH="1" flipV="1">
                <a:off x="5077138" y="2640067"/>
                <a:ext cx="703282" cy="2507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Přímá spojnice 557"/>
              <p:cNvCxnSpPr/>
              <p:nvPr/>
            </p:nvCxnSpPr>
            <p:spPr>
              <a:xfrm flipV="1">
                <a:off x="5780420" y="2634330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Přímá spojnice 558"/>
              <p:cNvCxnSpPr/>
              <p:nvPr/>
            </p:nvCxnSpPr>
            <p:spPr>
              <a:xfrm flipV="1">
                <a:off x="5780420" y="2625792"/>
                <a:ext cx="730186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Přímá spojnice 559"/>
              <p:cNvCxnSpPr/>
              <p:nvPr/>
            </p:nvCxnSpPr>
            <p:spPr>
              <a:xfrm flipV="1">
                <a:off x="6510606" y="26257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Přímá spojnice 560"/>
              <p:cNvCxnSpPr/>
              <p:nvPr/>
            </p:nvCxnSpPr>
            <p:spPr>
              <a:xfrm flipH="1" flipV="1">
                <a:off x="5780420" y="2634330"/>
                <a:ext cx="730186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Přímá spojnice 561"/>
              <p:cNvCxnSpPr/>
              <p:nvPr/>
            </p:nvCxnSpPr>
            <p:spPr>
              <a:xfrm flipH="1" flipV="1">
                <a:off x="5077138" y="2640067"/>
                <a:ext cx="1433468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Přímá spojnice 562"/>
              <p:cNvCxnSpPr/>
              <p:nvPr/>
            </p:nvCxnSpPr>
            <p:spPr>
              <a:xfrm flipH="1" flipV="1">
                <a:off x="4388403" y="26257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Přímá spojnice 563"/>
              <p:cNvCxnSpPr/>
              <p:nvPr/>
            </p:nvCxnSpPr>
            <p:spPr>
              <a:xfrm flipH="1" flipV="1">
                <a:off x="3685121" y="2631802"/>
                <a:ext cx="2825486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Přímá spojnice 615"/>
              <p:cNvCxnSpPr/>
              <p:nvPr/>
            </p:nvCxnSpPr>
            <p:spPr>
              <a:xfrm flipV="1">
                <a:off x="3702592" y="351210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Přímá spojnice 616"/>
              <p:cNvCxnSpPr/>
              <p:nvPr/>
            </p:nvCxnSpPr>
            <p:spPr>
              <a:xfrm flipV="1">
                <a:off x="3702592" y="3506092"/>
                <a:ext cx="703282" cy="2625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Přímá spojnice 617"/>
              <p:cNvCxnSpPr/>
              <p:nvPr/>
            </p:nvCxnSpPr>
            <p:spPr>
              <a:xfrm flipV="1">
                <a:off x="3702592" y="3520367"/>
                <a:ext cx="1392017" cy="248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Přímá spojnice 618"/>
              <p:cNvCxnSpPr/>
              <p:nvPr/>
            </p:nvCxnSpPr>
            <p:spPr>
              <a:xfrm flipV="1">
                <a:off x="3702592" y="3514630"/>
                <a:ext cx="2095300" cy="253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Přímá spojnice 619"/>
              <p:cNvCxnSpPr/>
              <p:nvPr/>
            </p:nvCxnSpPr>
            <p:spPr>
              <a:xfrm flipV="1">
                <a:off x="3702592" y="3508620"/>
                <a:ext cx="2825486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Přímá spojnice 620"/>
              <p:cNvCxnSpPr/>
              <p:nvPr/>
            </p:nvCxnSpPr>
            <p:spPr>
              <a:xfrm flipH="1" flipV="1">
                <a:off x="3702592" y="3512102"/>
                <a:ext cx="703282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Přímá spojnice 621"/>
              <p:cNvCxnSpPr/>
              <p:nvPr/>
            </p:nvCxnSpPr>
            <p:spPr>
              <a:xfrm flipV="1">
                <a:off x="4405874" y="35060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Přímá spojnice 622"/>
              <p:cNvCxnSpPr/>
              <p:nvPr/>
            </p:nvCxnSpPr>
            <p:spPr>
              <a:xfrm flipV="1">
                <a:off x="4405874" y="3520367"/>
                <a:ext cx="688735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Přímá spojnice 623"/>
              <p:cNvCxnSpPr/>
              <p:nvPr/>
            </p:nvCxnSpPr>
            <p:spPr>
              <a:xfrm flipV="1">
                <a:off x="4405874" y="3514630"/>
                <a:ext cx="1392017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Přímá spojnice 624"/>
              <p:cNvCxnSpPr/>
              <p:nvPr/>
            </p:nvCxnSpPr>
            <p:spPr>
              <a:xfrm flipV="1">
                <a:off x="4405874" y="35060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Přímá spojnice 625"/>
              <p:cNvCxnSpPr/>
              <p:nvPr/>
            </p:nvCxnSpPr>
            <p:spPr>
              <a:xfrm flipH="1" flipV="1">
                <a:off x="3702592" y="3512102"/>
                <a:ext cx="1392017" cy="2647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Přímá spojnice 626"/>
              <p:cNvCxnSpPr/>
              <p:nvPr/>
            </p:nvCxnSpPr>
            <p:spPr>
              <a:xfrm flipH="1" flipV="1">
                <a:off x="4405874" y="3506092"/>
                <a:ext cx="688735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Přímá spojnice 627"/>
              <p:cNvCxnSpPr/>
              <p:nvPr/>
            </p:nvCxnSpPr>
            <p:spPr>
              <a:xfrm flipV="1">
                <a:off x="5094609" y="3520367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Přímá spojnice 628"/>
              <p:cNvCxnSpPr/>
              <p:nvPr/>
            </p:nvCxnSpPr>
            <p:spPr>
              <a:xfrm flipV="1">
                <a:off x="5094609" y="3514630"/>
                <a:ext cx="703282" cy="262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Přímá spojnice 629"/>
              <p:cNvCxnSpPr/>
              <p:nvPr/>
            </p:nvCxnSpPr>
            <p:spPr>
              <a:xfrm flipV="1">
                <a:off x="5094609" y="3506092"/>
                <a:ext cx="1433468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Přímá spojnice 630"/>
              <p:cNvCxnSpPr/>
              <p:nvPr/>
            </p:nvCxnSpPr>
            <p:spPr>
              <a:xfrm flipH="1" flipV="1">
                <a:off x="3702592" y="3512102"/>
                <a:ext cx="2095300" cy="259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Přímá spojnice 631"/>
              <p:cNvCxnSpPr/>
              <p:nvPr/>
            </p:nvCxnSpPr>
            <p:spPr>
              <a:xfrm flipH="1" flipV="1">
                <a:off x="4405874" y="3506092"/>
                <a:ext cx="1392017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Přímá spojnice 632"/>
              <p:cNvCxnSpPr/>
              <p:nvPr/>
            </p:nvCxnSpPr>
            <p:spPr>
              <a:xfrm flipH="1" flipV="1">
                <a:off x="5094609" y="3520367"/>
                <a:ext cx="703282" cy="2507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Přímá spojnice 633"/>
              <p:cNvCxnSpPr/>
              <p:nvPr/>
            </p:nvCxnSpPr>
            <p:spPr>
              <a:xfrm flipV="1">
                <a:off x="5797891" y="3514630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Přímá spojnice 634"/>
              <p:cNvCxnSpPr/>
              <p:nvPr/>
            </p:nvCxnSpPr>
            <p:spPr>
              <a:xfrm flipV="1">
                <a:off x="5797891" y="3506092"/>
                <a:ext cx="730186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Přímá spojnice 635"/>
              <p:cNvCxnSpPr/>
              <p:nvPr/>
            </p:nvCxnSpPr>
            <p:spPr>
              <a:xfrm flipV="1">
                <a:off x="6528077" y="35060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Přímá spojnice 636"/>
              <p:cNvCxnSpPr/>
              <p:nvPr/>
            </p:nvCxnSpPr>
            <p:spPr>
              <a:xfrm flipH="1" flipV="1">
                <a:off x="5797891" y="3514630"/>
                <a:ext cx="730186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Přímá spojnice 637"/>
              <p:cNvCxnSpPr/>
              <p:nvPr/>
            </p:nvCxnSpPr>
            <p:spPr>
              <a:xfrm flipH="1" flipV="1">
                <a:off x="5094609" y="3520367"/>
                <a:ext cx="1433468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Přímá spojnice 638"/>
              <p:cNvCxnSpPr/>
              <p:nvPr/>
            </p:nvCxnSpPr>
            <p:spPr>
              <a:xfrm flipH="1" flipV="1">
                <a:off x="4405874" y="35060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Přímá spojnice 639"/>
              <p:cNvCxnSpPr/>
              <p:nvPr/>
            </p:nvCxnSpPr>
            <p:spPr>
              <a:xfrm flipH="1" flipV="1">
                <a:off x="3702592" y="3512102"/>
                <a:ext cx="2825486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6" name="TextovéPole 645"/>
            <p:cNvSpPr txBox="1"/>
            <p:nvPr/>
          </p:nvSpPr>
          <p:spPr>
            <a:xfrm>
              <a:off x="6398037" y="3250958"/>
              <a:ext cx="675461" cy="439436"/>
            </a:xfrm>
            <a:prstGeom prst="rect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sz="1600" smtClean="0"/>
                <a:t>MLP</a:t>
              </a:r>
              <a:endParaRPr lang="en-GB" sz="1600"/>
            </a:p>
          </p:txBody>
        </p:sp>
        <p:cxnSp>
          <p:nvCxnSpPr>
            <p:cNvPr id="655" name="Přímá spojnice se šipkou 654"/>
            <p:cNvCxnSpPr>
              <a:stCxn id="642" idx="2"/>
              <a:endCxn id="643" idx="0"/>
            </p:cNvCxnSpPr>
            <p:nvPr/>
          </p:nvCxnSpPr>
          <p:spPr>
            <a:xfrm>
              <a:off x="6854087" y="552074"/>
              <a:ext cx="0" cy="2479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Přímá spojnice se šipkou 661"/>
            <p:cNvCxnSpPr>
              <a:stCxn id="643" idx="2"/>
              <a:endCxn id="12" idx="0"/>
            </p:cNvCxnSpPr>
            <p:nvPr/>
          </p:nvCxnSpPr>
          <p:spPr>
            <a:xfrm>
              <a:off x="6854087" y="1225174"/>
              <a:ext cx="3971" cy="2366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Přímá spojnice se šipkou 673"/>
            <p:cNvCxnSpPr>
              <a:stCxn id="12" idx="2"/>
              <a:endCxn id="463" idx="0"/>
            </p:cNvCxnSpPr>
            <p:nvPr/>
          </p:nvCxnSpPr>
          <p:spPr>
            <a:xfrm flipH="1">
              <a:off x="6854087" y="1894190"/>
              <a:ext cx="3971" cy="2055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Přímá spojnice se šipkou 677"/>
            <p:cNvCxnSpPr>
              <a:stCxn id="463" idx="2"/>
              <a:endCxn id="644" idx="0"/>
            </p:cNvCxnSpPr>
            <p:nvPr/>
          </p:nvCxnSpPr>
          <p:spPr>
            <a:xfrm>
              <a:off x="6854087" y="4766757"/>
              <a:ext cx="0" cy="218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Přímá spojnice se šipkou 680"/>
            <p:cNvCxnSpPr>
              <a:stCxn id="644" idx="2"/>
              <a:endCxn id="645" idx="0"/>
            </p:cNvCxnSpPr>
            <p:nvPr/>
          </p:nvCxnSpPr>
          <p:spPr>
            <a:xfrm>
              <a:off x="6854087" y="5741643"/>
              <a:ext cx="0" cy="3298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Přímá spojnice se šipkou 685"/>
            <p:cNvCxnSpPr>
              <a:stCxn id="645" idx="2"/>
              <a:endCxn id="464" idx="0"/>
            </p:cNvCxnSpPr>
            <p:nvPr/>
          </p:nvCxnSpPr>
          <p:spPr>
            <a:xfrm>
              <a:off x="6854087" y="6733764"/>
              <a:ext cx="0" cy="2535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Pravá složená závorka 691"/>
            <p:cNvSpPr/>
            <p:nvPr/>
          </p:nvSpPr>
          <p:spPr>
            <a:xfrm rot="10800000">
              <a:off x="4926478" y="2087573"/>
              <a:ext cx="363111" cy="276147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93" name="TextovéPole 692"/>
            <p:cNvSpPr txBox="1"/>
            <p:nvPr/>
          </p:nvSpPr>
          <p:spPr>
            <a:xfrm>
              <a:off x="4242530" y="3245416"/>
              <a:ext cx="625795" cy="439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600" b="1" smtClean="0"/>
                <a:t>N ×</a:t>
              </a:r>
              <a:endParaRPr lang="en-GB" sz="1600" b="1"/>
            </a:p>
          </p:txBody>
        </p:sp>
        <p:cxnSp>
          <p:nvCxnSpPr>
            <p:cNvPr id="694" name="Přímá spojnice se šipkou 693"/>
            <p:cNvCxnSpPr>
              <a:stCxn id="14" idx="2"/>
              <a:endCxn id="646" idx="0"/>
            </p:cNvCxnSpPr>
            <p:nvPr/>
          </p:nvCxnSpPr>
          <p:spPr>
            <a:xfrm>
              <a:off x="6675917" y="3028298"/>
              <a:ext cx="59850" cy="222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4" name="TextovéPole 703"/>
          <p:cNvSpPr txBox="1"/>
          <p:nvPr/>
        </p:nvSpPr>
        <p:spPr>
          <a:xfrm>
            <a:off x="899702" y="98962"/>
            <a:ext cx="727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Model typu GP</a:t>
            </a:r>
            <a:r>
              <a:rPr lang="cs-CZ" sz="36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</a:t>
            </a:r>
            <a:endParaRPr lang="cs-CZ" sz="36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07" name="TextovéPole 706"/>
          <p:cNvSpPr txBox="1"/>
          <p:nvPr/>
        </p:nvSpPr>
        <p:spPr>
          <a:xfrm>
            <a:off x="4064000" y="100228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Máma mele</a:t>
            </a:r>
            <a:endParaRPr lang="en-GB"/>
          </a:p>
        </p:txBody>
      </p:sp>
      <p:grpSp>
        <p:nvGrpSpPr>
          <p:cNvPr id="720" name="Skupina 719"/>
          <p:cNvGrpSpPr/>
          <p:nvPr/>
        </p:nvGrpSpPr>
        <p:grpSpPr>
          <a:xfrm>
            <a:off x="4064000" y="1553967"/>
            <a:ext cx="1225015" cy="369332"/>
            <a:chOff x="3729062" y="1951804"/>
            <a:chExt cx="1225015" cy="384018"/>
          </a:xfrm>
        </p:grpSpPr>
        <p:sp>
          <p:nvSpPr>
            <p:cNvPr id="713" name="Obdélník 712"/>
            <p:cNvSpPr/>
            <p:nvPr/>
          </p:nvSpPr>
          <p:spPr>
            <a:xfrm>
              <a:off x="3824700" y="1992052"/>
              <a:ext cx="292960" cy="3275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5" name="Obdélník 714"/>
            <p:cNvSpPr/>
            <p:nvPr/>
          </p:nvSpPr>
          <p:spPr>
            <a:xfrm>
              <a:off x="4117660" y="1993622"/>
              <a:ext cx="266700" cy="3275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6" name="Obdélník 715"/>
            <p:cNvSpPr/>
            <p:nvPr/>
          </p:nvSpPr>
          <p:spPr>
            <a:xfrm>
              <a:off x="4384360" y="1993622"/>
              <a:ext cx="486434" cy="32751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9" name="TextovéPole 718"/>
            <p:cNvSpPr txBox="1"/>
            <p:nvPr/>
          </p:nvSpPr>
          <p:spPr>
            <a:xfrm>
              <a:off x="3729062" y="1951804"/>
              <a:ext cx="1225015" cy="38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/>
                <a:t>Máma mele</a:t>
              </a:r>
              <a:endParaRPr lang="en-GB"/>
            </a:p>
          </p:txBody>
        </p:sp>
      </p:grpSp>
      <p:sp>
        <p:nvSpPr>
          <p:cNvPr id="722" name="Obdélník 721"/>
          <p:cNvSpPr/>
          <p:nvPr/>
        </p:nvSpPr>
        <p:spPr>
          <a:xfrm>
            <a:off x="5289015" y="1551273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cs-CZ" altLang="en-US" dirty="0" smtClean="0">
                <a:latin typeface="+mj-lt"/>
              </a:rPr>
              <a:t>[</a:t>
            </a:r>
            <a:r>
              <a:rPr lang="en-US" altLang="en-US" dirty="0" smtClean="0">
                <a:solidFill>
                  <a:srgbClr val="ED7D31"/>
                </a:solidFill>
                <a:latin typeface="+mj-lt"/>
              </a:rPr>
              <a:t>92767</a:t>
            </a:r>
            <a:r>
              <a:rPr lang="en-US" altLang="en-US" dirty="0">
                <a:latin typeface="+mj-lt"/>
              </a:rPr>
              <a:t>, </a:t>
            </a:r>
            <a:r>
              <a:rPr lang="en-US" altLang="en-US" dirty="0">
                <a:solidFill>
                  <a:srgbClr val="C5E0B4"/>
                </a:solidFill>
                <a:latin typeface="+mj-lt"/>
              </a:rPr>
              <a:t>809</a:t>
            </a:r>
            <a:r>
              <a:rPr lang="en-US" altLang="en-US" dirty="0">
                <a:latin typeface="+mj-lt"/>
              </a:rPr>
              <a:t>, </a:t>
            </a:r>
            <a:r>
              <a:rPr lang="en-US" altLang="en-US" dirty="0" smtClean="0">
                <a:solidFill>
                  <a:srgbClr val="7030A0"/>
                </a:solidFill>
                <a:latin typeface="+mj-lt"/>
              </a:rPr>
              <a:t>96434</a:t>
            </a:r>
            <a:r>
              <a:rPr lang="cs-CZ" altLang="en-US" dirty="0" smtClean="0">
                <a:latin typeface="+mj-lt"/>
              </a:rPr>
              <a:t>]</a:t>
            </a:r>
            <a:endParaRPr lang="en-US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51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/>
          <p:cNvSpPr/>
          <p:nvPr/>
        </p:nvSpPr>
        <p:spPr>
          <a:xfrm>
            <a:off x="1028587" y="237365"/>
            <a:ext cx="2730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Tokenizace</a:t>
            </a:r>
            <a:endParaRPr lang="cs-CZ" sz="3600" dirty="0"/>
          </a:p>
        </p:txBody>
      </p:sp>
      <p:sp>
        <p:nvSpPr>
          <p:cNvPr id="6" name="TextovéPole 5"/>
          <p:cNvSpPr txBox="1"/>
          <p:nvPr/>
        </p:nvSpPr>
        <p:spPr>
          <a:xfrm>
            <a:off x="1047750" y="895350"/>
            <a:ext cx="308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Rozbití vstupu na textové atomy</a:t>
            </a:r>
            <a:endParaRPr lang="cs-CZ" dirty="0"/>
          </a:p>
        </p:txBody>
      </p:sp>
      <p:sp>
        <p:nvSpPr>
          <p:cNvPr id="14" name="Obdélník 13"/>
          <p:cNvSpPr/>
          <p:nvPr/>
        </p:nvSpPr>
        <p:spPr>
          <a:xfrm>
            <a:off x="1142999" y="1443335"/>
            <a:ext cx="55245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400" b="1" dirty="0" smtClean="0"/>
              <a:t>Počítač </a:t>
            </a:r>
            <a:r>
              <a:rPr lang="en-US" sz="2400" b="1" dirty="0" smtClean="0"/>
              <a:t>nerozumí </a:t>
            </a:r>
            <a:r>
              <a:rPr lang="en-US" sz="2400" b="1" dirty="0"/>
              <a:t>slovům, ale </a:t>
            </a:r>
            <a:r>
              <a:rPr lang="en-US" sz="2400" b="1" dirty="0" smtClean="0"/>
              <a:t>číslům</a:t>
            </a:r>
            <a:r>
              <a:rPr lang="cs-CZ" sz="2400" b="1" dirty="0" smtClean="0"/>
              <a:t>!</a:t>
            </a:r>
            <a:endParaRPr lang="cs-CZ" sz="2400" dirty="0"/>
          </a:p>
        </p:txBody>
      </p:sp>
      <p:sp>
        <p:nvSpPr>
          <p:cNvPr id="16" name="Obdélník 15"/>
          <p:cNvSpPr/>
          <p:nvPr/>
        </p:nvSpPr>
        <p:spPr>
          <a:xfrm>
            <a:off x="1036637" y="2260600"/>
            <a:ext cx="64785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smtClean="0"/>
              <a:t>Text se rozdělí na menší části – </a:t>
            </a:r>
            <a:r>
              <a:rPr lang="cs-CZ" sz="2000" b="1" dirty="0" smtClean="0"/>
              <a:t>tokeny</a:t>
            </a:r>
            <a:r>
              <a:rPr lang="cs-CZ" sz="2000" dirty="0" smtClean="0"/>
              <a:t/>
            </a:r>
            <a:br>
              <a:rPr lang="cs-CZ" sz="2000" dirty="0" smtClean="0"/>
            </a:br>
            <a:r>
              <a:rPr lang="cs-CZ" sz="2000" dirty="0" smtClean="0"/>
              <a:t>Token nemusí odpovídat celému slovu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smtClean="0"/>
              <a:t>Každý token má unikátní ID podle </a:t>
            </a:r>
            <a:r>
              <a:rPr lang="cs-CZ" sz="2000" b="1" dirty="0" smtClean="0"/>
              <a:t>slovníku</a:t>
            </a:r>
            <a:r>
              <a:rPr lang="cs-CZ" sz="2000" dirty="0" smtClean="0"/>
              <a:t> vytvořeného z trénovacích dat.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smtClean="0"/>
              <a:t>Pokud model token nezná, rozdělí ho na menší známé části.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smtClean="0"/>
              <a:t>Při použití modelu se slovník </a:t>
            </a:r>
            <a:r>
              <a:rPr lang="cs-CZ" sz="2000" b="1" dirty="0" smtClean="0"/>
              <a:t>nemění</a:t>
            </a:r>
            <a:r>
              <a:rPr lang="cs-CZ" sz="20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2000" dirty="0" smtClean="0"/>
              <a:t>Tokeny slouží jako </a:t>
            </a:r>
            <a:r>
              <a:rPr lang="cs-CZ" sz="2000" b="1" dirty="0" smtClean="0"/>
              <a:t>indexy do embedding matice</a:t>
            </a:r>
            <a:r>
              <a:rPr lang="cs-CZ" sz="2000" dirty="0" smtClean="0"/>
              <a:t>.</a:t>
            </a:r>
            <a:endParaRPr lang="cs-CZ" sz="2000" dirty="0"/>
          </a:p>
        </p:txBody>
      </p:sp>
      <p:grpSp>
        <p:nvGrpSpPr>
          <p:cNvPr id="17" name="Skupina 16"/>
          <p:cNvGrpSpPr/>
          <p:nvPr/>
        </p:nvGrpSpPr>
        <p:grpSpPr>
          <a:xfrm>
            <a:off x="2854325" y="4906763"/>
            <a:ext cx="2031325" cy="584775"/>
            <a:chOff x="3729062" y="1397193"/>
            <a:chExt cx="2031325" cy="608029"/>
          </a:xfrm>
        </p:grpSpPr>
        <p:sp>
          <p:nvSpPr>
            <p:cNvPr id="18" name="Obdélník 17"/>
            <p:cNvSpPr/>
            <p:nvPr/>
          </p:nvSpPr>
          <p:spPr>
            <a:xfrm>
              <a:off x="3777074" y="1516669"/>
              <a:ext cx="574287" cy="3643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19" name="Obdélník 18"/>
            <p:cNvSpPr/>
            <p:nvPr/>
          </p:nvSpPr>
          <p:spPr>
            <a:xfrm>
              <a:off x="4355785" y="1518243"/>
              <a:ext cx="519452" cy="37269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0" name="Obdélník 19"/>
            <p:cNvSpPr/>
            <p:nvPr/>
          </p:nvSpPr>
          <p:spPr>
            <a:xfrm>
              <a:off x="4870135" y="1518240"/>
              <a:ext cx="786152" cy="37269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3200"/>
            </a:p>
          </p:txBody>
        </p:sp>
        <p:sp>
          <p:nvSpPr>
            <p:cNvPr id="21" name="TextovéPole 20"/>
            <p:cNvSpPr txBox="1"/>
            <p:nvPr/>
          </p:nvSpPr>
          <p:spPr>
            <a:xfrm>
              <a:off x="3729062" y="1397193"/>
              <a:ext cx="2031325" cy="608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3200" dirty="0" smtClean="0"/>
                <a:t>Máma mele</a:t>
              </a:r>
              <a:endParaRPr lang="en-GB" sz="3200" dirty="0"/>
            </a:p>
          </p:txBody>
        </p:sp>
      </p:grpSp>
      <p:sp>
        <p:nvSpPr>
          <p:cNvPr id="22" name="Obdélník 21"/>
          <p:cNvSpPr/>
          <p:nvPr/>
        </p:nvSpPr>
        <p:spPr>
          <a:xfrm>
            <a:off x="2221965" y="5371525"/>
            <a:ext cx="32912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cs-CZ" altLang="en-US" sz="3200" dirty="0" smtClean="0">
                <a:latin typeface="+mj-lt"/>
              </a:rPr>
              <a:t>[</a:t>
            </a:r>
            <a:r>
              <a:rPr lang="en-US" altLang="en-US" sz="3200" dirty="0" smtClean="0">
                <a:solidFill>
                  <a:srgbClr val="ED7D31"/>
                </a:solidFill>
                <a:latin typeface="+mj-lt"/>
              </a:rPr>
              <a:t>92767</a:t>
            </a:r>
            <a:r>
              <a:rPr lang="en-US" altLang="en-US" sz="3200" dirty="0">
                <a:latin typeface="+mj-lt"/>
              </a:rPr>
              <a:t>, </a:t>
            </a:r>
            <a:r>
              <a:rPr lang="en-US" altLang="en-US" sz="3200" dirty="0">
                <a:solidFill>
                  <a:srgbClr val="C5E0B4"/>
                </a:solidFill>
                <a:latin typeface="+mj-lt"/>
              </a:rPr>
              <a:t>809</a:t>
            </a:r>
            <a:r>
              <a:rPr lang="en-US" altLang="en-US" sz="3200" dirty="0">
                <a:latin typeface="+mj-lt"/>
              </a:rPr>
              <a:t>, </a:t>
            </a:r>
            <a:r>
              <a:rPr lang="en-US" altLang="en-US" sz="3200" dirty="0" smtClean="0">
                <a:solidFill>
                  <a:srgbClr val="7030A0"/>
                </a:solidFill>
                <a:latin typeface="+mj-lt"/>
              </a:rPr>
              <a:t>96434</a:t>
            </a:r>
            <a:r>
              <a:rPr lang="cs-CZ" altLang="en-US" sz="3200" dirty="0" smtClean="0">
                <a:latin typeface="+mj-lt"/>
              </a:rPr>
              <a:t>]</a:t>
            </a:r>
            <a:endParaRPr lang="en-US" altLang="en-US" sz="3200" dirty="0">
              <a:latin typeface="+mj-lt"/>
            </a:endParaRPr>
          </a:p>
        </p:txBody>
      </p:sp>
      <p:pic>
        <p:nvPicPr>
          <p:cNvPr id="54" name="Obrázek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4" y="1507915"/>
            <a:ext cx="3080147" cy="2987885"/>
          </a:xfrm>
          <a:prstGeom prst="rect">
            <a:avLst/>
          </a:prstGeom>
        </p:spPr>
      </p:pic>
      <p:sp>
        <p:nvSpPr>
          <p:cNvPr id="55" name="Obdélník 54"/>
          <p:cNvSpPr/>
          <p:nvPr/>
        </p:nvSpPr>
        <p:spPr>
          <a:xfrm>
            <a:off x="7290914" y="5511284"/>
            <a:ext cx="4374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2400" b="1" dirty="0">
                <a:hlinkClick r:id="rId3"/>
              </a:rPr>
              <a:t>https://tiktokenizer.vercel.app/</a:t>
            </a:r>
            <a:endParaRPr lang="cs-CZ" sz="2400" b="1" dirty="0"/>
          </a:p>
        </p:txBody>
      </p:sp>
    </p:spTree>
    <p:extLst>
      <p:ext uri="{BB962C8B-B14F-4D97-AF65-F5344CB8AC3E}">
        <p14:creationId xmlns:p14="http://schemas.microsoft.com/office/powerpoint/2010/main" val="211105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Skupina 704"/>
          <p:cNvGrpSpPr/>
          <p:nvPr/>
        </p:nvGrpSpPr>
        <p:grpSpPr>
          <a:xfrm>
            <a:off x="-12747" y="1048541"/>
            <a:ext cx="3589409" cy="5673701"/>
            <a:chOff x="4242530" y="108086"/>
            <a:chExt cx="4118944" cy="7364348"/>
          </a:xfrm>
        </p:grpSpPr>
        <p:sp>
          <p:nvSpPr>
            <p:cNvPr id="12" name="Obdélník 11"/>
            <p:cNvSpPr/>
            <p:nvPr/>
          </p:nvSpPr>
          <p:spPr>
            <a:xfrm>
              <a:off x="5354641" y="1461869"/>
              <a:ext cx="3006833" cy="432321"/>
            </a:xfrm>
            <a:prstGeom prst="rect">
              <a:avLst/>
            </a:prstGeom>
            <a:solidFill>
              <a:srgbClr val="6D91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Embedding (zakódování)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464" name="Obdélník 463"/>
            <p:cNvSpPr/>
            <p:nvPr/>
          </p:nvSpPr>
          <p:spPr>
            <a:xfrm>
              <a:off x="5354641" y="6987273"/>
              <a:ext cx="2998892" cy="48516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>
                  <a:solidFill>
                    <a:schemeClr val="tx1"/>
                  </a:solidFill>
                </a:rPr>
                <a:t>Predikce dalšího slova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2" name="Obdélník 641"/>
            <p:cNvSpPr/>
            <p:nvPr/>
          </p:nvSpPr>
          <p:spPr>
            <a:xfrm>
              <a:off x="5354641" y="108086"/>
              <a:ext cx="2998892" cy="4439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Vstupní text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3" name="Obdélník 642"/>
            <p:cNvSpPr/>
            <p:nvPr/>
          </p:nvSpPr>
          <p:spPr>
            <a:xfrm>
              <a:off x="5354641" y="800067"/>
              <a:ext cx="2998892" cy="42510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Tokenizace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644" name="Obdélník 643"/>
            <p:cNvSpPr/>
            <p:nvPr/>
          </p:nvSpPr>
          <p:spPr>
            <a:xfrm>
              <a:off x="5354641" y="4985021"/>
              <a:ext cx="2998892" cy="756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Vektor logitů (skóre)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5" name="Obdélník 644"/>
            <p:cNvSpPr/>
            <p:nvPr/>
          </p:nvSpPr>
          <p:spPr>
            <a:xfrm>
              <a:off x="5354641" y="6071518"/>
              <a:ext cx="2998892" cy="6622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Softmax + sampling (teplota)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463" name="Obdélník 462"/>
            <p:cNvSpPr/>
            <p:nvPr/>
          </p:nvSpPr>
          <p:spPr>
            <a:xfrm>
              <a:off x="5354641" y="2099756"/>
              <a:ext cx="2998892" cy="2667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4" name="Vývojový diagram: více dokumentů 13"/>
            <p:cNvSpPr/>
            <p:nvPr/>
          </p:nvSpPr>
          <p:spPr>
            <a:xfrm>
              <a:off x="5572974" y="2194225"/>
              <a:ext cx="2562225" cy="866903"/>
            </a:xfrm>
            <a:prstGeom prst="flowChartMultidocumen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Multi-headed attention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641" name="Skupina 640"/>
            <p:cNvGrpSpPr/>
            <p:nvPr/>
          </p:nvGrpSpPr>
          <p:grpSpPr>
            <a:xfrm>
              <a:off x="5572973" y="3703730"/>
              <a:ext cx="2562225" cy="957652"/>
              <a:chOff x="3607778" y="2625792"/>
              <a:chExt cx="3005486" cy="1151071"/>
            </a:xfrm>
          </p:grpSpPr>
          <p:sp>
            <p:nvSpPr>
              <p:cNvPr id="465" name="Ovál 464"/>
              <p:cNvSpPr/>
              <p:nvPr/>
            </p:nvSpPr>
            <p:spPr>
              <a:xfrm>
                <a:off x="3607778" y="334406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6" name="Ovál 465"/>
              <p:cNvSpPr/>
              <p:nvPr/>
            </p:nvSpPr>
            <p:spPr>
              <a:xfrm>
                <a:off x="4311060" y="333805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7" name="Ovál 466"/>
              <p:cNvSpPr/>
              <p:nvPr/>
            </p:nvSpPr>
            <p:spPr>
              <a:xfrm>
                <a:off x="4999795" y="3352331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8" name="Ovál 467"/>
              <p:cNvSpPr/>
              <p:nvPr/>
            </p:nvSpPr>
            <p:spPr>
              <a:xfrm>
                <a:off x="5703078" y="3346594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9" name="Ovál 468"/>
              <p:cNvSpPr/>
              <p:nvPr/>
            </p:nvSpPr>
            <p:spPr>
              <a:xfrm>
                <a:off x="6433264" y="333805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0" name="Ovál 469"/>
              <p:cNvSpPr/>
              <p:nvPr/>
            </p:nvSpPr>
            <p:spPr>
              <a:xfrm>
                <a:off x="3607778" y="289088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1" name="Ovál 470"/>
              <p:cNvSpPr/>
              <p:nvPr/>
            </p:nvSpPr>
            <p:spPr>
              <a:xfrm>
                <a:off x="4311060" y="288487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2" name="Ovál 471"/>
              <p:cNvSpPr/>
              <p:nvPr/>
            </p:nvSpPr>
            <p:spPr>
              <a:xfrm>
                <a:off x="4999795" y="2899147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3" name="Ovál 472"/>
              <p:cNvSpPr/>
              <p:nvPr/>
            </p:nvSpPr>
            <p:spPr>
              <a:xfrm>
                <a:off x="5703078" y="2893410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4" name="Ovál 473"/>
              <p:cNvSpPr/>
              <p:nvPr/>
            </p:nvSpPr>
            <p:spPr>
              <a:xfrm>
                <a:off x="6433264" y="288487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cxnSp>
            <p:nvCxnSpPr>
              <p:cNvPr id="484" name="Přímá spojnice 483"/>
              <p:cNvCxnSpPr>
                <a:stCxn id="465" idx="0"/>
                <a:endCxn id="470" idx="4"/>
              </p:cNvCxnSpPr>
              <p:nvPr/>
            </p:nvCxnSpPr>
            <p:spPr>
              <a:xfrm flipV="1">
                <a:off x="3697778" y="307088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Přímá spojnice 485"/>
              <p:cNvCxnSpPr>
                <a:stCxn id="465" idx="0"/>
                <a:endCxn id="471" idx="4"/>
              </p:cNvCxnSpPr>
              <p:nvPr/>
            </p:nvCxnSpPr>
            <p:spPr>
              <a:xfrm flipV="1">
                <a:off x="3697778" y="3064872"/>
                <a:ext cx="703282" cy="2791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Přímá spojnice 487"/>
              <p:cNvCxnSpPr>
                <a:stCxn id="465" idx="0"/>
                <a:endCxn id="472" idx="4"/>
              </p:cNvCxnSpPr>
              <p:nvPr/>
            </p:nvCxnSpPr>
            <p:spPr>
              <a:xfrm flipV="1">
                <a:off x="3697778" y="3079147"/>
                <a:ext cx="1392017" cy="2649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Přímá spojnice 489"/>
              <p:cNvCxnSpPr>
                <a:stCxn id="465" idx="0"/>
                <a:endCxn id="473" idx="4"/>
              </p:cNvCxnSpPr>
              <p:nvPr/>
            </p:nvCxnSpPr>
            <p:spPr>
              <a:xfrm flipV="1">
                <a:off x="3697778" y="3073410"/>
                <a:ext cx="2095300" cy="2706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Přímá spojnice 491"/>
              <p:cNvCxnSpPr>
                <a:stCxn id="465" idx="0"/>
              </p:cNvCxnSpPr>
              <p:nvPr/>
            </p:nvCxnSpPr>
            <p:spPr>
              <a:xfrm flipV="1">
                <a:off x="3697778" y="3084088"/>
                <a:ext cx="2897054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Přímá spojnice 493"/>
              <p:cNvCxnSpPr>
                <a:stCxn id="466" idx="0"/>
                <a:endCxn id="470" idx="4"/>
              </p:cNvCxnSpPr>
              <p:nvPr/>
            </p:nvCxnSpPr>
            <p:spPr>
              <a:xfrm flipH="1" flipV="1">
                <a:off x="3697778" y="3070882"/>
                <a:ext cx="703282" cy="2671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Přímá spojnice 495"/>
              <p:cNvCxnSpPr>
                <a:stCxn id="466" idx="0"/>
                <a:endCxn id="471" idx="4"/>
              </p:cNvCxnSpPr>
              <p:nvPr/>
            </p:nvCxnSpPr>
            <p:spPr>
              <a:xfrm flipV="1">
                <a:off x="4401060" y="306487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Přímá spojnice 497"/>
              <p:cNvCxnSpPr>
                <a:stCxn id="466" idx="0"/>
                <a:endCxn id="472" idx="4"/>
              </p:cNvCxnSpPr>
              <p:nvPr/>
            </p:nvCxnSpPr>
            <p:spPr>
              <a:xfrm flipV="1">
                <a:off x="4401060" y="3079147"/>
                <a:ext cx="688735" cy="2589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Přímá spojnice 499"/>
              <p:cNvCxnSpPr>
                <a:stCxn id="466" idx="0"/>
                <a:endCxn id="473" idx="4"/>
              </p:cNvCxnSpPr>
              <p:nvPr/>
            </p:nvCxnSpPr>
            <p:spPr>
              <a:xfrm flipV="1">
                <a:off x="4401060" y="3073410"/>
                <a:ext cx="1392018" cy="264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Přímá spojnice 501"/>
              <p:cNvCxnSpPr>
                <a:stCxn id="466" idx="0"/>
                <a:endCxn id="474" idx="4"/>
              </p:cNvCxnSpPr>
              <p:nvPr/>
            </p:nvCxnSpPr>
            <p:spPr>
              <a:xfrm flipV="1">
                <a:off x="4401060" y="3064872"/>
                <a:ext cx="2122204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Přímá spojnice 503"/>
              <p:cNvCxnSpPr>
                <a:stCxn id="467" idx="0"/>
                <a:endCxn id="470" idx="4"/>
              </p:cNvCxnSpPr>
              <p:nvPr/>
            </p:nvCxnSpPr>
            <p:spPr>
              <a:xfrm flipH="1" flipV="1">
                <a:off x="3697778" y="3070882"/>
                <a:ext cx="1392017" cy="281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Přímá spojnice 505"/>
              <p:cNvCxnSpPr>
                <a:stCxn id="467" idx="0"/>
                <a:endCxn id="471" idx="4"/>
              </p:cNvCxnSpPr>
              <p:nvPr/>
            </p:nvCxnSpPr>
            <p:spPr>
              <a:xfrm flipH="1" flipV="1">
                <a:off x="4401060" y="3064872"/>
                <a:ext cx="688735" cy="2874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Přímá spojnice 507"/>
              <p:cNvCxnSpPr>
                <a:stCxn id="467" idx="0"/>
                <a:endCxn id="472" idx="4"/>
              </p:cNvCxnSpPr>
              <p:nvPr/>
            </p:nvCxnSpPr>
            <p:spPr>
              <a:xfrm flipV="1">
                <a:off x="5089795" y="3079147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Přímá spojnice 509"/>
              <p:cNvCxnSpPr>
                <a:stCxn id="467" idx="0"/>
                <a:endCxn id="473" idx="4"/>
              </p:cNvCxnSpPr>
              <p:nvPr/>
            </p:nvCxnSpPr>
            <p:spPr>
              <a:xfrm flipV="1">
                <a:off x="5089795" y="3073410"/>
                <a:ext cx="703283" cy="2789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Přímá spojnice 511"/>
              <p:cNvCxnSpPr>
                <a:stCxn id="467" idx="0"/>
              </p:cNvCxnSpPr>
              <p:nvPr/>
            </p:nvCxnSpPr>
            <p:spPr>
              <a:xfrm flipV="1">
                <a:off x="5089795" y="3081561"/>
                <a:ext cx="1505037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Přímá spojnice 513"/>
              <p:cNvCxnSpPr>
                <a:stCxn id="468" idx="0"/>
                <a:endCxn id="470" idx="4"/>
              </p:cNvCxnSpPr>
              <p:nvPr/>
            </p:nvCxnSpPr>
            <p:spPr>
              <a:xfrm flipH="1" flipV="1">
                <a:off x="3697778" y="3070882"/>
                <a:ext cx="2095300" cy="275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Přímá spojnice 515"/>
              <p:cNvCxnSpPr>
                <a:stCxn id="468" idx="0"/>
                <a:endCxn id="471" idx="4"/>
              </p:cNvCxnSpPr>
              <p:nvPr/>
            </p:nvCxnSpPr>
            <p:spPr>
              <a:xfrm flipH="1" flipV="1">
                <a:off x="4401060" y="3064872"/>
                <a:ext cx="1392018" cy="28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Přímá spojnice 517"/>
              <p:cNvCxnSpPr>
                <a:stCxn id="468" idx="0"/>
                <a:endCxn id="472" idx="4"/>
              </p:cNvCxnSpPr>
              <p:nvPr/>
            </p:nvCxnSpPr>
            <p:spPr>
              <a:xfrm flipH="1" flipV="1">
                <a:off x="5089795" y="3079147"/>
                <a:ext cx="703283" cy="267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Přímá spojnice 519"/>
              <p:cNvCxnSpPr>
                <a:stCxn id="468" idx="0"/>
                <a:endCxn id="473" idx="4"/>
              </p:cNvCxnSpPr>
              <p:nvPr/>
            </p:nvCxnSpPr>
            <p:spPr>
              <a:xfrm flipV="1">
                <a:off x="5793078" y="3073410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Přímá spojnice 521"/>
              <p:cNvCxnSpPr>
                <a:stCxn id="468" idx="0"/>
                <a:endCxn id="474" idx="4"/>
              </p:cNvCxnSpPr>
              <p:nvPr/>
            </p:nvCxnSpPr>
            <p:spPr>
              <a:xfrm flipV="1">
                <a:off x="5793078" y="3064872"/>
                <a:ext cx="730186" cy="28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Přímá spojnice 523"/>
              <p:cNvCxnSpPr>
                <a:stCxn id="469" idx="0"/>
                <a:endCxn id="474" idx="4"/>
              </p:cNvCxnSpPr>
              <p:nvPr/>
            </p:nvCxnSpPr>
            <p:spPr>
              <a:xfrm flipV="1">
                <a:off x="6523264" y="306487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Přímá spojnice 525"/>
              <p:cNvCxnSpPr>
                <a:stCxn id="469" idx="0"/>
                <a:endCxn id="473" idx="4"/>
              </p:cNvCxnSpPr>
              <p:nvPr/>
            </p:nvCxnSpPr>
            <p:spPr>
              <a:xfrm flipH="1" flipV="1">
                <a:off x="5793078" y="3073410"/>
                <a:ext cx="730186" cy="264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Přímá spojnice 527"/>
              <p:cNvCxnSpPr>
                <a:stCxn id="469" idx="0"/>
                <a:endCxn id="472" idx="4"/>
              </p:cNvCxnSpPr>
              <p:nvPr/>
            </p:nvCxnSpPr>
            <p:spPr>
              <a:xfrm flipH="1" flipV="1">
                <a:off x="5089795" y="3079147"/>
                <a:ext cx="1433469" cy="2589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Přímá spojnice 529"/>
              <p:cNvCxnSpPr>
                <a:stCxn id="469" idx="0"/>
                <a:endCxn id="471" idx="4"/>
              </p:cNvCxnSpPr>
              <p:nvPr/>
            </p:nvCxnSpPr>
            <p:spPr>
              <a:xfrm flipH="1" flipV="1">
                <a:off x="4401060" y="3064872"/>
                <a:ext cx="2122204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Přímá spojnice 531"/>
              <p:cNvCxnSpPr>
                <a:stCxn id="469" idx="0"/>
                <a:endCxn id="470" idx="4"/>
              </p:cNvCxnSpPr>
              <p:nvPr/>
            </p:nvCxnSpPr>
            <p:spPr>
              <a:xfrm flipH="1" flipV="1">
                <a:off x="3697778" y="3070882"/>
                <a:ext cx="2825486" cy="2671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Přímá spojnice 539"/>
              <p:cNvCxnSpPr/>
              <p:nvPr/>
            </p:nvCxnSpPr>
            <p:spPr>
              <a:xfrm flipV="1">
                <a:off x="3685121" y="263180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Přímá spojnice 540"/>
              <p:cNvCxnSpPr/>
              <p:nvPr/>
            </p:nvCxnSpPr>
            <p:spPr>
              <a:xfrm flipV="1">
                <a:off x="3685121" y="2625792"/>
                <a:ext cx="703282" cy="2625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Přímá spojnice 541"/>
              <p:cNvCxnSpPr/>
              <p:nvPr/>
            </p:nvCxnSpPr>
            <p:spPr>
              <a:xfrm flipV="1">
                <a:off x="3685121" y="2640067"/>
                <a:ext cx="1392017" cy="248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Přímá spojnice 542"/>
              <p:cNvCxnSpPr/>
              <p:nvPr/>
            </p:nvCxnSpPr>
            <p:spPr>
              <a:xfrm flipV="1">
                <a:off x="3685121" y="2634330"/>
                <a:ext cx="2095300" cy="253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Přímá spojnice 543"/>
              <p:cNvCxnSpPr/>
              <p:nvPr/>
            </p:nvCxnSpPr>
            <p:spPr>
              <a:xfrm flipV="1">
                <a:off x="3685121" y="2628320"/>
                <a:ext cx="2825486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Přímá spojnice 544"/>
              <p:cNvCxnSpPr/>
              <p:nvPr/>
            </p:nvCxnSpPr>
            <p:spPr>
              <a:xfrm flipH="1" flipV="1">
                <a:off x="3685121" y="2631802"/>
                <a:ext cx="703282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Přímá spojnice 545"/>
              <p:cNvCxnSpPr/>
              <p:nvPr/>
            </p:nvCxnSpPr>
            <p:spPr>
              <a:xfrm flipV="1">
                <a:off x="4388403" y="26257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Přímá spojnice 546"/>
              <p:cNvCxnSpPr/>
              <p:nvPr/>
            </p:nvCxnSpPr>
            <p:spPr>
              <a:xfrm flipV="1">
                <a:off x="4388403" y="2640067"/>
                <a:ext cx="688735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Přímá spojnice 547"/>
              <p:cNvCxnSpPr/>
              <p:nvPr/>
            </p:nvCxnSpPr>
            <p:spPr>
              <a:xfrm flipV="1">
                <a:off x="4388403" y="2634330"/>
                <a:ext cx="1392017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Přímá spojnice 548"/>
              <p:cNvCxnSpPr/>
              <p:nvPr/>
            </p:nvCxnSpPr>
            <p:spPr>
              <a:xfrm flipV="1">
                <a:off x="4388403" y="26257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Přímá spojnice 549"/>
              <p:cNvCxnSpPr/>
              <p:nvPr/>
            </p:nvCxnSpPr>
            <p:spPr>
              <a:xfrm flipH="1" flipV="1">
                <a:off x="3685121" y="2631802"/>
                <a:ext cx="1392017" cy="2647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Přímá spojnice 550"/>
              <p:cNvCxnSpPr/>
              <p:nvPr/>
            </p:nvCxnSpPr>
            <p:spPr>
              <a:xfrm flipH="1" flipV="1">
                <a:off x="4388403" y="2625792"/>
                <a:ext cx="688735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Přímá spojnice 551"/>
              <p:cNvCxnSpPr/>
              <p:nvPr/>
            </p:nvCxnSpPr>
            <p:spPr>
              <a:xfrm flipV="1">
                <a:off x="5077138" y="2640067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Přímá spojnice 552"/>
              <p:cNvCxnSpPr/>
              <p:nvPr/>
            </p:nvCxnSpPr>
            <p:spPr>
              <a:xfrm flipV="1">
                <a:off x="5077138" y="2634330"/>
                <a:ext cx="703282" cy="262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Přímá spojnice 553"/>
              <p:cNvCxnSpPr/>
              <p:nvPr/>
            </p:nvCxnSpPr>
            <p:spPr>
              <a:xfrm flipV="1">
                <a:off x="5077138" y="2625792"/>
                <a:ext cx="1433468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Přímá spojnice 554"/>
              <p:cNvCxnSpPr/>
              <p:nvPr/>
            </p:nvCxnSpPr>
            <p:spPr>
              <a:xfrm flipH="1" flipV="1">
                <a:off x="3685121" y="2631802"/>
                <a:ext cx="2095300" cy="259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Přímá spojnice 555"/>
              <p:cNvCxnSpPr/>
              <p:nvPr/>
            </p:nvCxnSpPr>
            <p:spPr>
              <a:xfrm flipH="1" flipV="1">
                <a:off x="4388403" y="2625792"/>
                <a:ext cx="1392017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Přímá spojnice 556"/>
              <p:cNvCxnSpPr/>
              <p:nvPr/>
            </p:nvCxnSpPr>
            <p:spPr>
              <a:xfrm flipH="1" flipV="1">
                <a:off x="5077138" y="2640067"/>
                <a:ext cx="703282" cy="2507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Přímá spojnice 557"/>
              <p:cNvCxnSpPr/>
              <p:nvPr/>
            </p:nvCxnSpPr>
            <p:spPr>
              <a:xfrm flipV="1">
                <a:off x="5780420" y="2634330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Přímá spojnice 558"/>
              <p:cNvCxnSpPr/>
              <p:nvPr/>
            </p:nvCxnSpPr>
            <p:spPr>
              <a:xfrm flipV="1">
                <a:off x="5780420" y="2625792"/>
                <a:ext cx="730186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Přímá spojnice 559"/>
              <p:cNvCxnSpPr/>
              <p:nvPr/>
            </p:nvCxnSpPr>
            <p:spPr>
              <a:xfrm flipV="1">
                <a:off x="6510606" y="26257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Přímá spojnice 560"/>
              <p:cNvCxnSpPr/>
              <p:nvPr/>
            </p:nvCxnSpPr>
            <p:spPr>
              <a:xfrm flipH="1" flipV="1">
                <a:off x="5780420" y="2634330"/>
                <a:ext cx="730186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Přímá spojnice 561"/>
              <p:cNvCxnSpPr/>
              <p:nvPr/>
            </p:nvCxnSpPr>
            <p:spPr>
              <a:xfrm flipH="1" flipV="1">
                <a:off x="5077138" y="2640067"/>
                <a:ext cx="1433468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Přímá spojnice 562"/>
              <p:cNvCxnSpPr/>
              <p:nvPr/>
            </p:nvCxnSpPr>
            <p:spPr>
              <a:xfrm flipH="1" flipV="1">
                <a:off x="4388403" y="26257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Přímá spojnice 563"/>
              <p:cNvCxnSpPr/>
              <p:nvPr/>
            </p:nvCxnSpPr>
            <p:spPr>
              <a:xfrm flipH="1" flipV="1">
                <a:off x="3685121" y="2631802"/>
                <a:ext cx="2825486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Přímá spojnice 615"/>
              <p:cNvCxnSpPr/>
              <p:nvPr/>
            </p:nvCxnSpPr>
            <p:spPr>
              <a:xfrm flipV="1">
                <a:off x="3702592" y="351210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Přímá spojnice 616"/>
              <p:cNvCxnSpPr/>
              <p:nvPr/>
            </p:nvCxnSpPr>
            <p:spPr>
              <a:xfrm flipV="1">
                <a:off x="3702592" y="3506092"/>
                <a:ext cx="703282" cy="2625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Přímá spojnice 617"/>
              <p:cNvCxnSpPr/>
              <p:nvPr/>
            </p:nvCxnSpPr>
            <p:spPr>
              <a:xfrm flipV="1">
                <a:off x="3702592" y="3520367"/>
                <a:ext cx="1392017" cy="248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Přímá spojnice 618"/>
              <p:cNvCxnSpPr/>
              <p:nvPr/>
            </p:nvCxnSpPr>
            <p:spPr>
              <a:xfrm flipV="1">
                <a:off x="3702592" y="3514630"/>
                <a:ext cx="2095300" cy="253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Přímá spojnice 619"/>
              <p:cNvCxnSpPr/>
              <p:nvPr/>
            </p:nvCxnSpPr>
            <p:spPr>
              <a:xfrm flipV="1">
                <a:off x="3702592" y="3508620"/>
                <a:ext cx="2825486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Přímá spojnice 620"/>
              <p:cNvCxnSpPr/>
              <p:nvPr/>
            </p:nvCxnSpPr>
            <p:spPr>
              <a:xfrm flipH="1" flipV="1">
                <a:off x="3702592" y="3512102"/>
                <a:ext cx="703282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Přímá spojnice 621"/>
              <p:cNvCxnSpPr/>
              <p:nvPr/>
            </p:nvCxnSpPr>
            <p:spPr>
              <a:xfrm flipV="1">
                <a:off x="4405874" y="35060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Přímá spojnice 622"/>
              <p:cNvCxnSpPr/>
              <p:nvPr/>
            </p:nvCxnSpPr>
            <p:spPr>
              <a:xfrm flipV="1">
                <a:off x="4405874" y="3520367"/>
                <a:ext cx="688735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Přímá spojnice 623"/>
              <p:cNvCxnSpPr/>
              <p:nvPr/>
            </p:nvCxnSpPr>
            <p:spPr>
              <a:xfrm flipV="1">
                <a:off x="4405874" y="3514630"/>
                <a:ext cx="1392017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Přímá spojnice 624"/>
              <p:cNvCxnSpPr/>
              <p:nvPr/>
            </p:nvCxnSpPr>
            <p:spPr>
              <a:xfrm flipV="1">
                <a:off x="4405874" y="35060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Přímá spojnice 625"/>
              <p:cNvCxnSpPr/>
              <p:nvPr/>
            </p:nvCxnSpPr>
            <p:spPr>
              <a:xfrm flipH="1" flipV="1">
                <a:off x="3702592" y="3512102"/>
                <a:ext cx="1392017" cy="2647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Přímá spojnice 626"/>
              <p:cNvCxnSpPr/>
              <p:nvPr/>
            </p:nvCxnSpPr>
            <p:spPr>
              <a:xfrm flipH="1" flipV="1">
                <a:off x="4405874" y="3506092"/>
                <a:ext cx="688735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Přímá spojnice 627"/>
              <p:cNvCxnSpPr/>
              <p:nvPr/>
            </p:nvCxnSpPr>
            <p:spPr>
              <a:xfrm flipV="1">
                <a:off x="5094609" y="3520367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Přímá spojnice 628"/>
              <p:cNvCxnSpPr/>
              <p:nvPr/>
            </p:nvCxnSpPr>
            <p:spPr>
              <a:xfrm flipV="1">
                <a:off x="5094609" y="3514630"/>
                <a:ext cx="703282" cy="262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Přímá spojnice 629"/>
              <p:cNvCxnSpPr/>
              <p:nvPr/>
            </p:nvCxnSpPr>
            <p:spPr>
              <a:xfrm flipV="1">
                <a:off x="5094609" y="3506092"/>
                <a:ext cx="1433468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Přímá spojnice 630"/>
              <p:cNvCxnSpPr/>
              <p:nvPr/>
            </p:nvCxnSpPr>
            <p:spPr>
              <a:xfrm flipH="1" flipV="1">
                <a:off x="3702592" y="3512102"/>
                <a:ext cx="2095300" cy="259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Přímá spojnice 631"/>
              <p:cNvCxnSpPr/>
              <p:nvPr/>
            </p:nvCxnSpPr>
            <p:spPr>
              <a:xfrm flipH="1" flipV="1">
                <a:off x="4405874" y="3506092"/>
                <a:ext cx="1392017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Přímá spojnice 632"/>
              <p:cNvCxnSpPr/>
              <p:nvPr/>
            </p:nvCxnSpPr>
            <p:spPr>
              <a:xfrm flipH="1" flipV="1">
                <a:off x="5094609" y="3520367"/>
                <a:ext cx="703282" cy="2507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Přímá spojnice 633"/>
              <p:cNvCxnSpPr/>
              <p:nvPr/>
            </p:nvCxnSpPr>
            <p:spPr>
              <a:xfrm flipV="1">
                <a:off x="5797891" y="3514630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Přímá spojnice 634"/>
              <p:cNvCxnSpPr/>
              <p:nvPr/>
            </p:nvCxnSpPr>
            <p:spPr>
              <a:xfrm flipV="1">
                <a:off x="5797891" y="3506092"/>
                <a:ext cx="730186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Přímá spojnice 635"/>
              <p:cNvCxnSpPr/>
              <p:nvPr/>
            </p:nvCxnSpPr>
            <p:spPr>
              <a:xfrm flipV="1">
                <a:off x="6528077" y="35060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Přímá spojnice 636"/>
              <p:cNvCxnSpPr/>
              <p:nvPr/>
            </p:nvCxnSpPr>
            <p:spPr>
              <a:xfrm flipH="1" flipV="1">
                <a:off x="5797891" y="3514630"/>
                <a:ext cx="730186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Přímá spojnice 637"/>
              <p:cNvCxnSpPr/>
              <p:nvPr/>
            </p:nvCxnSpPr>
            <p:spPr>
              <a:xfrm flipH="1" flipV="1">
                <a:off x="5094609" y="3520367"/>
                <a:ext cx="1433468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Přímá spojnice 638"/>
              <p:cNvCxnSpPr/>
              <p:nvPr/>
            </p:nvCxnSpPr>
            <p:spPr>
              <a:xfrm flipH="1" flipV="1">
                <a:off x="4405874" y="35060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Přímá spojnice 639"/>
              <p:cNvCxnSpPr/>
              <p:nvPr/>
            </p:nvCxnSpPr>
            <p:spPr>
              <a:xfrm flipH="1" flipV="1">
                <a:off x="3702592" y="3512102"/>
                <a:ext cx="2825486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6" name="TextovéPole 645"/>
            <p:cNvSpPr txBox="1"/>
            <p:nvPr/>
          </p:nvSpPr>
          <p:spPr>
            <a:xfrm>
              <a:off x="6398037" y="3250958"/>
              <a:ext cx="675461" cy="439436"/>
            </a:xfrm>
            <a:prstGeom prst="rect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sz="1600" smtClean="0"/>
                <a:t>MLP</a:t>
              </a:r>
              <a:endParaRPr lang="en-GB" sz="1600"/>
            </a:p>
          </p:txBody>
        </p:sp>
        <p:cxnSp>
          <p:nvCxnSpPr>
            <p:cNvPr id="655" name="Přímá spojnice se šipkou 654"/>
            <p:cNvCxnSpPr>
              <a:stCxn id="642" idx="2"/>
              <a:endCxn id="643" idx="0"/>
            </p:cNvCxnSpPr>
            <p:nvPr/>
          </p:nvCxnSpPr>
          <p:spPr>
            <a:xfrm>
              <a:off x="6854087" y="552074"/>
              <a:ext cx="0" cy="2479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Přímá spojnice se šipkou 661"/>
            <p:cNvCxnSpPr>
              <a:stCxn id="643" idx="2"/>
              <a:endCxn id="12" idx="0"/>
            </p:cNvCxnSpPr>
            <p:nvPr/>
          </p:nvCxnSpPr>
          <p:spPr>
            <a:xfrm>
              <a:off x="6854087" y="1225174"/>
              <a:ext cx="3971" cy="2366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Přímá spojnice se šipkou 673"/>
            <p:cNvCxnSpPr>
              <a:stCxn id="12" idx="2"/>
              <a:endCxn id="463" idx="0"/>
            </p:cNvCxnSpPr>
            <p:nvPr/>
          </p:nvCxnSpPr>
          <p:spPr>
            <a:xfrm flipH="1">
              <a:off x="6854087" y="1894190"/>
              <a:ext cx="3971" cy="2055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Přímá spojnice se šipkou 677"/>
            <p:cNvCxnSpPr>
              <a:stCxn id="463" idx="2"/>
              <a:endCxn id="644" idx="0"/>
            </p:cNvCxnSpPr>
            <p:nvPr/>
          </p:nvCxnSpPr>
          <p:spPr>
            <a:xfrm>
              <a:off x="6854087" y="4766757"/>
              <a:ext cx="0" cy="218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Přímá spojnice se šipkou 680"/>
            <p:cNvCxnSpPr>
              <a:stCxn id="644" idx="2"/>
              <a:endCxn id="645" idx="0"/>
            </p:cNvCxnSpPr>
            <p:nvPr/>
          </p:nvCxnSpPr>
          <p:spPr>
            <a:xfrm>
              <a:off x="6854087" y="5741643"/>
              <a:ext cx="0" cy="3298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Přímá spojnice se šipkou 685"/>
            <p:cNvCxnSpPr>
              <a:stCxn id="645" idx="2"/>
              <a:endCxn id="464" idx="0"/>
            </p:cNvCxnSpPr>
            <p:nvPr/>
          </p:nvCxnSpPr>
          <p:spPr>
            <a:xfrm>
              <a:off x="6854087" y="6733764"/>
              <a:ext cx="0" cy="2535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Pravá složená závorka 691"/>
            <p:cNvSpPr/>
            <p:nvPr/>
          </p:nvSpPr>
          <p:spPr>
            <a:xfrm rot="10800000">
              <a:off x="4926478" y="2087573"/>
              <a:ext cx="363111" cy="276147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93" name="TextovéPole 692"/>
            <p:cNvSpPr txBox="1"/>
            <p:nvPr/>
          </p:nvSpPr>
          <p:spPr>
            <a:xfrm>
              <a:off x="4242530" y="3245416"/>
              <a:ext cx="625795" cy="439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600" b="1" smtClean="0"/>
                <a:t>N ×</a:t>
              </a:r>
              <a:endParaRPr lang="en-GB" sz="1600" b="1"/>
            </a:p>
          </p:txBody>
        </p:sp>
        <p:cxnSp>
          <p:nvCxnSpPr>
            <p:cNvPr id="694" name="Přímá spojnice se šipkou 693"/>
            <p:cNvCxnSpPr>
              <a:stCxn id="14" idx="2"/>
              <a:endCxn id="646" idx="0"/>
            </p:cNvCxnSpPr>
            <p:nvPr/>
          </p:nvCxnSpPr>
          <p:spPr>
            <a:xfrm>
              <a:off x="6675917" y="3028298"/>
              <a:ext cx="59850" cy="222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4" name="TextovéPole 703"/>
          <p:cNvSpPr txBox="1"/>
          <p:nvPr/>
        </p:nvSpPr>
        <p:spPr>
          <a:xfrm>
            <a:off x="899702" y="98962"/>
            <a:ext cx="727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Model typu GP</a:t>
            </a:r>
            <a:r>
              <a:rPr lang="cs-CZ" sz="36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</a:t>
            </a:r>
            <a:endParaRPr lang="cs-CZ" sz="36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07" name="TextovéPole 706"/>
          <p:cNvSpPr txBox="1"/>
          <p:nvPr/>
        </p:nvSpPr>
        <p:spPr>
          <a:xfrm>
            <a:off x="4064000" y="100228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Máma mele</a:t>
            </a:r>
            <a:endParaRPr lang="en-GB"/>
          </a:p>
        </p:txBody>
      </p:sp>
      <p:grpSp>
        <p:nvGrpSpPr>
          <p:cNvPr id="720" name="Skupina 719"/>
          <p:cNvGrpSpPr/>
          <p:nvPr/>
        </p:nvGrpSpPr>
        <p:grpSpPr>
          <a:xfrm>
            <a:off x="4064000" y="1553967"/>
            <a:ext cx="1225015" cy="369332"/>
            <a:chOff x="3729062" y="1951804"/>
            <a:chExt cx="1225015" cy="384018"/>
          </a:xfrm>
        </p:grpSpPr>
        <p:sp>
          <p:nvSpPr>
            <p:cNvPr id="713" name="Obdélník 712"/>
            <p:cNvSpPr/>
            <p:nvPr/>
          </p:nvSpPr>
          <p:spPr>
            <a:xfrm>
              <a:off x="3824700" y="1992052"/>
              <a:ext cx="292960" cy="3275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5" name="Obdélník 714"/>
            <p:cNvSpPr/>
            <p:nvPr/>
          </p:nvSpPr>
          <p:spPr>
            <a:xfrm>
              <a:off x="4117660" y="1993622"/>
              <a:ext cx="266700" cy="3275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6" name="Obdélník 715"/>
            <p:cNvSpPr/>
            <p:nvPr/>
          </p:nvSpPr>
          <p:spPr>
            <a:xfrm>
              <a:off x="4384360" y="1993622"/>
              <a:ext cx="486434" cy="32751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9" name="TextovéPole 718"/>
            <p:cNvSpPr txBox="1"/>
            <p:nvPr/>
          </p:nvSpPr>
          <p:spPr>
            <a:xfrm>
              <a:off x="3729062" y="1951804"/>
              <a:ext cx="1225015" cy="38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/>
                <a:t>Máma mele</a:t>
              </a:r>
              <a:endParaRPr lang="en-GB"/>
            </a:p>
          </p:txBody>
        </p:sp>
      </p:grpSp>
      <p:sp>
        <p:nvSpPr>
          <p:cNvPr id="722" name="Obdélník 721"/>
          <p:cNvSpPr/>
          <p:nvPr/>
        </p:nvSpPr>
        <p:spPr>
          <a:xfrm>
            <a:off x="5289015" y="1551273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cs-CZ" altLang="en-US" smtClean="0">
                <a:latin typeface="+mj-lt"/>
              </a:rPr>
              <a:t>[</a:t>
            </a:r>
            <a:r>
              <a:rPr lang="en-US" altLang="en-US" smtClean="0">
                <a:solidFill>
                  <a:srgbClr val="ED7D31"/>
                </a:solidFill>
                <a:latin typeface="+mj-lt"/>
              </a:rPr>
              <a:t>92767</a:t>
            </a:r>
            <a:r>
              <a:rPr lang="en-US" altLang="en-US">
                <a:latin typeface="+mj-lt"/>
              </a:rPr>
              <a:t>, </a:t>
            </a:r>
            <a:r>
              <a:rPr lang="en-US" altLang="en-US">
                <a:solidFill>
                  <a:srgbClr val="C5E0B4"/>
                </a:solidFill>
                <a:latin typeface="+mj-lt"/>
              </a:rPr>
              <a:t>809</a:t>
            </a:r>
            <a:r>
              <a:rPr lang="en-US" altLang="en-US">
                <a:latin typeface="+mj-lt"/>
              </a:rPr>
              <a:t>, </a:t>
            </a:r>
            <a:r>
              <a:rPr lang="en-US" altLang="en-US" smtClean="0">
                <a:solidFill>
                  <a:srgbClr val="7030A0"/>
                </a:solidFill>
                <a:latin typeface="+mj-lt"/>
              </a:rPr>
              <a:t>96434</a:t>
            </a:r>
            <a:r>
              <a:rPr lang="cs-CZ" altLang="en-US" smtClean="0">
                <a:latin typeface="+mj-lt"/>
              </a:rPr>
              <a:t>]</a:t>
            </a:r>
            <a:endParaRPr lang="en-US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0" name="TextovéPole 729"/>
              <p:cNvSpPr txBox="1"/>
              <p:nvPr/>
            </p:nvSpPr>
            <p:spPr>
              <a:xfrm>
                <a:off x="4108271" y="2106969"/>
                <a:ext cx="367088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30" name="TextovéPole 7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271" y="2106969"/>
                <a:ext cx="367088" cy="319318"/>
              </a:xfrm>
              <a:prstGeom prst="rect">
                <a:avLst/>
              </a:prstGeom>
              <a:blipFill>
                <a:blip r:embed="rId2"/>
                <a:stretch>
                  <a:fillRect l="-16667" r="-1666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1" name="TextovéPole 730"/>
          <p:cNvSpPr txBox="1"/>
          <p:nvPr/>
        </p:nvSpPr>
        <p:spPr>
          <a:xfrm>
            <a:off x="4420111" y="207314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[</a:t>
            </a:r>
            <a:r>
              <a:rPr lang="cs-CZ" smtClean="0">
                <a:solidFill>
                  <a:srgbClr val="ED7D31"/>
                </a:solidFill>
              </a:rPr>
              <a:t>0.12</a:t>
            </a:r>
            <a:r>
              <a:rPr lang="cs-CZ" smtClean="0"/>
              <a:t>, </a:t>
            </a:r>
            <a:r>
              <a:rPr lang="cs-CZ" smtClean="0">
                <a:solidFill>
                  <a:srgbClr val="ED7D31"/>
                </a:solidFill>
              </a:rPr>
              <a:t>0.018</a:t>
            </a:r>
            <a:r>
              <a:rPr lang="cs-CZ" smtClean="0"/>
              <a:t>, </a:t>
            </a:r>
            <a:r>
              <a:rPr lang="cs-CZ" smtClean="0">
                <a:solidFill>
                  <a:srgbClr val="ED7D31"/>
                </a:solidFill>
              </a:rPr>
              <a:t>0.259</a:t>
            </a:r>
            <a:r>
              <a:rPr lang="cs-CZ" smtClean="0"/>
              <a:t>, …]</a:t>
            </a:r>
            <a:endParaRPr lang="en-GB"/>
          </a:p>
        </p:txBody>
      </p:sp>
      <p:sp>
        <p:nvSpPr>
          <p:cNvPr id="734" name="TextovéPole 733"/>
          <p:cNvSpPr txBox="1"/>
          <p:nvPr/>
        </p:nvSpPr>
        <p:spPr>
          <a:xfrm>
            <a:off x="7059620" y="207314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[</a:t>
            </a:r>
            <a:r>
              <a:rPr lang="cs-CZ" smtClean="0">
                <a:solidFill>
                  <a:srgbClr val="C5E0B4"/>
                </a:solidFill>
              </a:rPr>
              <a:t>0.02</a:t>
            </a:r>
            <a:r>
              <a:rPr lang="cs-CZ" smtClean="0"/>
              <a:t>, </a:t>
            </a:r>
            <a:r>
              <a:rPr lang="cs-CZ" smtClean="0">
                <a:solidFill>
                  <a:srgbClr val="C5E0B4"/>
                </a:solidFill>
              </a:rPr>
              <a:t>0.318</a:t>
            </a:r>
            <a:r>
              <a:rPr lang="cs-CZ" smtClean="0"/>
              <a:t>, </a:t>
            </a:r>
            <a:r>
              <a:rPr lang="cs-CZ" smtClean="0">
                <a:solidFill>
                  <a:srgbClr val="C5E0B4"/>
                </a:solidFill>
              </a:rPr>
              <a:t>0.151</a:t>
            </a:r>
            <a:r>
              <a:rPr lang="cs-CZ" smtClean="0"/>
              <a:t>, …]</a:t>
            </a:r>
            <a:endParaRPr lang="en-GB"/>
          </a:p>
        </p:txBody>
      </p:sp>
      <p:sp>
        <p:nvSpPr>
          <p:cNvPr id="735" name="TextovéPole 734"/>
          <p:cNvSpPr txBox="1"/>
          <p:nvPr/>
        </p:nvSpPr>
        <p:spPr>
          <a:xfrm>
            <a:off x="6499663" y="214409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;</a:t>
            </a:r>
            <a:endParaRPr lang="en-GB"/>
          </a:p>
        </p:txBody>
      </p:sp>
      <p:sp>
        <p:nvSpPr>
          <p:cNvPr id="736" name="TextovéPole 735"/>
          <p:cNvSpPr txBox="1"/>
          <p:nvPr/>
        </p:nvSpPr>
        <p:spPr>
          <a:xfrm>
            <a:off x="9122894" y="22399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;</a:t>
            </a:r>
            <a:endParaRPr lang="en-GB"/>
          </a:p>
        </p:txBody>
      </p:sp>
      <p:sp>
        <p:nvSpPr>
          <p:cNvPr id="738" name="Obdélník 737"/>
          <p:cNvSpPr/>
          <p:nvPr/>
        </p:nvSpPr>
        <p:spPr>
          <a:xfrm>
            <a:off x="9258076" y="21281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/>
              <a:t>…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7" name="TextovéPole 796"/>
              <p:cNvSpPr txBox="1"/>
              <p:nvPr/>
            </p:nvSpPr>
            <p:spPr>
              <a:xfrm>
                <a:off x="6768283" y="2141816"/>
                <a:ext cx="385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  <m:t>𝑚𝑎</m:t>
                          </m:r>
                        </m:e>
                      </m:acc>
                    </m:oMath>
                  </m:oMathPara>
                </a14:m>
                <a:endParaRPr lang="en-GB">
                  <a:solidFill>
                    <a:srgbClr val="C5E0B4"/>
                  </a:solidFill>
                </a:endParaRPr>
              </a:p>
            </p:txBody>
          </p:sp>
        </mc:Choice>
        <mc:Fallback xmlns="">
          <p:sp>
            <p:nvSpPr>
              <p:cNvPr id="797" name="TextovéPole 7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283" y="2141816"/>
                <a:ext cx="385555" cy="276999"/>
              </a:xfrm>
              <a:prstGeom prst="rect">
                <a:avLst/>
              </a:prstGeom>
              <a:blipFill>
                <a:blip r:embed="rId8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98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6" name="Přímá spojnice se šipkou 545"/>
          <p:cNvCxnSpPr/>
          <p:nvPr/>
        </p:nvCxnSpPr>
        <p:spPr>
          <a:xfrm flipV="1">
            <a:off x="1278241" y="3684683"/>
            <a:ext cx="1349241" cy="778893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bdélník 50"/>
          <p:cNvSpPr/>
          <p:nvPr/>
        </p:nvSpPr>
        <p:spPr>
          <a:xfrm>
            <a:off x="493269" y="3640712"/>
            <a:ext cx="3995737" cy="2019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>
              <a:solidFill>
                <a:schemeClr val="tx1"/>
              </a:solidFill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254864" y="237365"/>
            <a:ext cx="80538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Embedding</a:t>
            </a:r>
            <a:r>
              <a:rPr lang="en-US" sz="3600" b="1" dirty="0">
                <a:solidFill>
                  <a:srgbClr val="043B7B"/>
                </a:solidFill>
                <a:latin typeface="Century Gothic" panose="020B0502020202020204" pitchFamily="34" charset="0"/>
              </a:rPr>
              <a:t>: </a:t>
            </a:r>
            <a:r>
              <a:rPr lang="cs-CZ" sz="3600" b="1" dirty="0" err="1" smtClean="0">
                <a:solidFill>
                  <a:srgbClr val="043B7B"/>
                </a:solidFill>
                <a:latin typeface="Century Gothic" panose="020B0502020202020204" pitchFamily="34" charset="0"/>
              </a:rPr>
              <a:t>p</a:t>
            </a:r>
            <a:r>
              <a:rPr lang="en-US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řevod </a:t>
            </a:r>
            <a:r>
              <a:rPr lang="en-US" sz="3600" b="1" dirty="0">
                <a:solidFill>
                  <a:srgbClr val="043B7B"/>
                </a:solidFill>
                <a:latin typeface="Century Gothic" panose="020B0502020202020204" pitchFamily="34" charset="0"/>
              </a:rPr>
              <a:t>slov na vektory</a:t>
            </a:r>
            <a:endParaRPr lang="cs-CZ" sz="3600" b="1" dirty="0">
              <a:solidFill>
                <a:srgbClr val="043B7B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Obdélník 1"/>
          <p:cNvSpPr/>
          <p:nvPr/>
        </p:nvSpPr>
        <p:spPr>
          <a:xfrm>
            <a:off x="134510" y="1544251"/>
            <a:ext cx="50385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/>
              <a:t>Převod tokenu na vektor v prostoru o vysoké dimenzi. 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/>
              <a:t>Slova s podobným významem jsou „uložena“ blízko sebe.​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600" dirty="0" smtClean="0"/>
              <a:t>Umožňuje modelům lépe chápat vztahy mezi slovy.​</a:t>
            </a:r>
            <a:endParaRPr lang="cs-CZ" sz="1600" dirty="0"/>
          </a:p>
        </p:txBody>
      </p:sp>
      <p:grpSp>
        <p:nvGrpSpPr>
          <p:cNvPr id="17" name="Skupina 16"/>
          <p:cNvGrpSpPr/>
          <p:nvPr/>
        </p:nvGrpSpPr>
        <p:grpSpPr>
          <a:xfrm>
            <a:off x="699575" y="5169731"/>
            <a:ext cx="2379939" cy="519642"/>
            <a:chOff x="763519" y="4172207"/>
            <a:chExt cx="2379939" cy="519642"/>
          </a:xfrm>
        </p:grpSpPr>
        <p:cxnSp>
          <p:nvCxnSpPr>
            <p:cNvPr id="4" name="Přímá spojnice se šipkou 3"/>
            <p:cNvCxnSpPr/>
            <p:nvPr/>
          </p:nvCxnSpPr>
          <p:spPr>
            <a:xfrm flipV="1">
              <a:off x="763519" y="4172207"/>
              <a:ext cx="2379939" cy="25624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ovéPole 18"/>
            <p:cNvSpPr txBox="1"/>
            <p:nvPr/>
          </p:nvSpPr>
          <p:spPr>
            <a:xfrm rot="21140307">
              <a:off x="1648247" y="4250707"/>
              <a:ext cx="1068676" cy="441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400" dirty="0" smtClean="0"/>
                <a:t>žena</a:t>
              </a:r>
              <a:endParaRPr lang="cs-CZ" sz="1400" dirty="0"/>
            </a:p>
          </p:txBody>
        </p:sp>
      </p:grpSp>
      <p:grpSp>
        <p:nvGrpSpPr>
          <p:cNvPr id="14" name="Skupina 13"/>
          <p:cNvGrpSpPr/>
          <p:nvPr/>
        </p:nvGrpSpPr>
        <p:grpSpPr>
          <a:xfrm>
            <a:off x="696456" y="4455610"/>
            <a:ext cx="735945" cy="966166"/>
            <a:chOff x="760400" y="3458086"/>
            <a:chExt cx="735945" cy="966166"/>
          </a:xfrm>
        </p:grpSpPr>
        <p:cxnSp>
          <p:nvCxnSpPr>
            <p:cNvPr id="6" name="Přímá spojnice se šipkou 5"/>
            <p:cNvCxnSpPr/>
            <p:nvPr/>
          </p:nvCxnSpPr>
          <p:spPr>
            <a:xfrm flipV="1">
              <a:off x="760400" y="3458086"/>
              <a:ext cx="598884" cy="96616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ovéPole 19"/>
            <p:cNvSpPr txBox="1"/>
            <p:nvPr/>
          </p:nvSpPr>
          <p:spPr>
            <a:xfrm rot="17869177">
              <a:off x="821015" y="3495432"/>
              <a:ext cx="695533" cy="65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400" dirty="0" smtClean="0"/>
                <a:t>muž</a:t>
              </a:r>
              <a:endParaRPr lang="cs-CZ" sz="1400" dirty="0"/>
            </a:p>
          </p:txBody>
        </p:sp>
      </p:grpSp>
      <p:grpSp>
        <p:nvGrpSpPr>
          <p:cNvPr id="16" name="Skupina 15"/>
          <p:cNvGrpSpPr/>
          <p:nvPr/>
        </p:nvGrpSpPr>
        <p:grpSpPr>
          <a:xfrm>
            <a:off x="691348" y="3682409"/>
            <a:ext cx="1931912" cy="1751091"/>
            <a:chOff x="755292" y="2684885"/>
            <a:chExt cx="1931912" cy="1751091"/>
          </a:xfrm>
        </p:grpSpPr>
        <p:cxnSp>
          <p:nvCxnSpPr>
            <p:cNvPr id="21" name="Přímá spojnice se šipkou 20"/>
            <p:cNvCxnSpPr/>
            <p:nvPr/>
          </p:nvCxnSpPr>
          <p:spPr>
            <a:xfrm flipV="1">
              <a:off x="755292" y="2684885"/>
              <a:ext cx="1931912" cy="175109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ovéPole 23"/>
            <p:cNvSpPr txBox="1"/>
            <p:nvPr/>
          </p:nvSpPr>
          <p:spPr>
            <a:xfrm rot="18747410">
              <a:off x="1624570" y="3425486"/>
              <a:ext cx="636897" cy="65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400" dirty="0" smtClean="0"/>
                <a:t>král</a:t>
              </a:r>
              <a:endParaRPr lang="cs-CZ" sz="1400" dirty="0"/>
            </a:p>
          </p:txBody>
        </p:sp>
      </p:grpSp>
      <p:grpSp>
        <p:nvGrpSpPr>
          <p:cNvPr id="15" name="Skupina 14"/>
          <p:cNvGrpSpPr/>
          <p:nvPr/>
        </p:nvGrpSpPr>
        <p:grpSpPr>
          <a:xfrm>
            <a:off x="1291571" y="3686143"/>
            <a:ext cx="1336604" cy="770444"/>
            <a:chOff x="1355515" y="2688619"/>
            <a:chExt cx="1336604" cy="770444"/>
          </a:xfrm>
        </p:grpSpPr>
        <p:cxnSp>
          <p:nvCxnSpPr>
            <p:cNvPr id="26" name="Přímá spojnice se šipkou 25"/>
            <p:cNvCxnSpPr/>
            <p:nvPr/>
          </p:nvCxnSpPr>
          <p:spPr>
            <a:xfrm flipV="1">
              <a:off x="1355515" y="2688619"/>
              <a:ext cx="1336604" cy="770444"/>
            </a:xfrm>
            <a:prstGeom prst="straightConnector1">
              <a:avLst/>
            </a:prstGeom>
            <a:ln w="3810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ovéPole 29"/>
            <p:cNvSpPr txBox="1"/>
            <p:nvPr/>
          </p:nvSpPr>
          <p:spPr>
            <a:xfrm rot="19866672">
              <a:off x="1548613" y="2761857"/>
              <a:ext cx="9975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400" dirty="0"/>
                <a:t>k</a:t>
              </a:r>
              <a:r>
                <a:rPr lang="cs-CZ" sz="1400" dirty="0" smtClean="0"/>
                <a:t>rál-muž</a:t>
              </a:r>
              <a:endParaRPr lang="cs-CZ" sz="1200" dirty="0"/>
            </a:p>
          </p:txBody>
        </p:sp>
      </p:grpSp>
      <p:grpSp>
        <p:nvGrpSpPr>
          <p:cNvPr id="18" name="Skupina 17"/>
          <p:cNvGrpSpPr/>
          <p:nvPr/>
        </p:nvGrpSpPr>
        <p:grpSpPr>
          <a:xfrm>
            <a:off x="702660" y="4398686"/>
            <a:ext cx="3731419" cy="1012031"/>
            <a:chOff x="757079" y="3415450"/>
            <a:chExt cx="3731419" cy="1012031"/>
          </a:xfrm>
        </p:grpSpPr>
        <p:cxnSp>
          <p:nvCxnSpPr>
            <p:cNvPr id="37" name="Přímá spojnice se šipkou 36"/>
            <p:cNvCxnSpPr/>
            <p:nvPr/>
          </p:nvCxnSpPr>
          <p:spPr>
            <a:xfrm flipV="1">
              <a:off x="757079" y="3415450"/>
              <a:ext cx="3731419" cy="1012031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ovéPole 42"/>
            <p:cNvSpPr txBox="1"/>
            <p:nvPr/>
          </p:nvSpPr>
          <p:spPr>
            <a:xfrm rot="20565682">
              <a:off x="2501537" y="3561802"/>
              <a:ext cx="879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400" dirty="0" smtClean="0"/>
                <a:t>královna</a:t>
              </a:r>
              <a:endParaRPr lang="cs-CZ" sz="1400" dirty="0"/>
            </a:p>
          </p:txBody>
        </p:sp>
      </p:grpSp>
      <p:sp>
        <p:nvSpPr>
          <p:cNvPr id="44" name="TextovéPole 43"/>
          <p:cNvSpPr txBox="1"/>
          <p:nvPr/>
        </p:nvSpPr>
        <p:spPr>
          <a:xfrm>
            <a:off x="740983" y="5786800"/>
            <a:ext cx="285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/>
              <a:t>k</a:t>
            </a:r>
            <a:r>
              <a:rPr lang="cs-CZ" dirty="0" smtClean="0"/>
              <a:t>rál – muž + žena = královna</a:t>
            </a:r>
            <a:endParaRPr lang="cs-CZ" dirty="0"/>
          </a:p>
        </p:txBody>
      </p:sp>
      <p:sp>
        <p:nvSpPr>
          <p:cNvPr id="3" name="TextovéPole 2"/>
          <p:cNvSpPr txBox="1"/>
          <p:nvPr/>
        </p:nvSpPr>
        <p:spPr>
          <a:xfrm>
            <a:off x="5296256" y="4717545"/>
            <a:ext cx="2228880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cs-CZ" dirty="0" smtClean="0"/>
              <a:t>State of the Art:</a:t>
            </a:r>
          </a:p>
          <a:p>
            <a:r>
              <a:rPr lang="cs-CZ" dirty="0" smtClean="0"/>
              <a:t>kontextový embedding</a:t>
            </a:r>
            <a:endParaRPr lang="cs-CZ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" t="14372" r="5421" b="14113"/>
          <a:stretch/>
        </p:blipFill>
        <p:spPr>
          <a:xfrm>
            <a:off x="7843131" y="4652382"/>
            <a:ext cx="3840361" cy="1995055"/>
          </a:xfrm>
          <a:prstGeom prst="rect">
            <a:avLst/>
          </a:prstGeom>
        </p:spPr>
      </p:pic>
      <p:grpSp>
        <p:nvGrpSpPr>
          <p:cNvPr id="52" name="Skupina 51"/>
          <p:cNvGrpSpPr/>
          <p:nvPr/>
        </p:nvGrpSpPr>
        <p:grpSpPr>
          <a:xfrm>
            <a:off x="5572740" y="1366113"/>
            <a:ext cx="6695993" cy="2756933"/>
            <a:chOff x="5777361" y="1692232"/>
            <a:chExt cx="6695993" cy="2756933"/>
          </a:xfrm>
        </p:grpSpPr>
        <p:sp>
          <p:nvSpPr>
            <p:cNvPr id="45" name="TextovéPole 44"/>
            <p:cNvSpPr txBox="1"/>
            <p:nvPr/>
          </p:nvSpPr>
          <p:spPr>
            <a:xfrm>
              <a:off x="6022959" y="1776511"/>
              <a:ext cx="3304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Jak to udělat? </a:t>
              </a:r>
              <a:r>
                <a:rPr lang="cs-CZ" dirty="0"/>
                <a:t>Například </a:t>
              </a:r>
              <a:r>
                <a:rPr lang="cs-CZ" dirty="0" smtClean="0"/>
                <a:t>word2vec:</a:t>
              </a:r>
              <a:endParaRPr lang="cs-CZ" dirty="0"/>
            </a:p>
          </p:txBody>
        </p:sp>
        <p:sp>
          <p:nvSpPr>
            <p:cNvPr id="365" name="TextovéPole 364"/>
            <p:cNvSpPr txBox="1"/>
            <p:nvPr/>
          </p:nvSpPr>
          <p:spPr>
            <a:xfrm>
              <a:off x="6028418" y="2157655"/>
              <a:ext cx="325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solidFill>
                    <a:schemeClr val="accent6"/>
                  </a:solidFill>
                </a:rPr>
                <a:t>Máma</a:t>
              </a:r>
              <a:r>
                <a:rPr lang="cs-CZ" dirty="0" smtClean="0"/>
                <a:t> </a:t>
              </a:r>
              <a:r>
                <a:rPr lang="cs-CZ" dirty="0" smtClean="0">
                  <a:solidFill>
                    <a:schemeClr val="bg1"/>
                  </a:solidFill>
                </a:rPr>
                <a:t>mele</a:t>
              </a:r>
              <a:r>
                <a:rPr lang="cs-CZ" dirty="0" smtClean="0"/>
                <a:t> </a:t>
              </a:r>
              <a:r>
                <a:rPr lang="cs-CZ" dirty="0" smtClean="0">
                  <a:solidFill>
                    <a:schemeClr val="accent6"/>
                  </a:solidFill>
                </a:rPr>
                <a:t>maso. </a:t>
              </a:r>
              <a:r>
                <a:rPr lang="cs-CZ" dirty="0" smtClean="0"/>
                <a:t>Ó my se máme!</a:t>
              </a:r>
              <a:endParaRPr lang="cs-CZ" dirty="0"/>
            </a:p>
          </p:txBody>
        </p:sp>
        <p:sp>
          <p:nvSpPr>
            <p:cNvPr id="366" name="TextovéPole 365"/>
            <p:cNvSpPr txBox="1"/>
            <p:nvPr/>
          </p:nvSpPr>
          <p:spPr>
            <a:xfrm>
              <a:off x="6028418" y="2391353"/>
              <a:ext cx="325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Máma </a:t>
              </a:r>
              <a:r>
                <a:rPr lang="cs-CZ" dirty="0" smtClean="0">
                  <a:solidFill>
                    <a:schemeClr val="accent6"/>
                  </a:solidFill>
                </a:rPr>
                <a:t>mele</a:t>
              </a:r>
              <a:r>
                <a:rPr lang="cs-CZ" dirty="0" smtClean="0"/>
                <a:t> </a:t>
              </a:r>
              <a:r>
                <a:rPr lang="cs-CZ" dirty="0" smtClean="0">
                  <a:solidFill>
                    <a:schemeClr val="bg1"/>
                  </a:solidFill>
                </a:rPr>
                <a:t>maso. </a:t>
              </a:r>
              <a:r>
                <a:rPr lang="cs-CZ" dirty="0" smtClean="0">
                  <a:solidFill>
                    <a:schemeClr val="accent6"/>
                  </a:solidFill>
                </a:rPr>
                <a:t>Ó</a:t>
              </a:r>
              <a:r>
                <a:rPr lang="cs-CZ" dirty="0" smtClean="0"/>
                <a:t> my se máme!</a:t>
              </a:r>
              <a:endParaRPr lang="cs-CZ" dirty="0"/>
            </a:p>
          </p:txBody>
        </p:sp>
        <p:sp>
          <p:nvSpPr>
            <p:cNvPr id="367" name="TextovéPole 366"/>
            <p:cNvSpPr txBox="1"/>
            <p:nvPr/>
          </p:nvSpPr>
          <p:spPr>
            <a:xfrm>
              <a:off x="6028418" y="2601456"/>
              <a:ext cx="325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Máma mele </a:t>
              </a:r>
              <a:r>
                <a:rPr lang="cs-CZ" dirty="0" smtClean="0">
                  <a:solidFill>
                    <a:schemeClr val="accent6"/>
                  </a:solidFill>
                </a:rPr>
                <a:t>maso. </a:t>
              </a:r>
              <a:r>
                <a:rPr lang="cs-CZ" dirty="0" smtClean="0">
                  <a:solidFill>
                    <a:schemeClr val="bg1"/>
                  </a:solidFill>
                </a:rPr>
                <a:t>Ó</a:t>
              </a:r>
              <a:r>
                <a:rPr lang="cs-CZ" dirty="0" smtClean="0"/>
                <a:t> </a:t>
              </a:r>
              <a:r>
                <a:rPr lang="cs-CZ" dirty="0" smtClean="0">
                  <a:solidFill>
                    <a:schemeClr val="accent6"/>
                  </a:solidFill>
                </a:rPr>
                <a:t>my</a:t>
              </a:r>
              <a:r>
                <a:rPr lang="cs-CZ" dirty="0" smtClean="0"/>
                <a:t> se máme!</a:t>
              </a:r>
              <a:endParaRPr lang="cs-CZ" dirty="0"/>
            </a:p>
          </p:txBody>
        </p:sp>
        <p:sp>
          <p:nvSpPr>
            <p:cNvPr id="368" name="TextovéPole 367"/>
            <p:cNvSpPr txBox="1"/>
            <p:nvPr/>
          </p:nvSpPr>
          <p:spPr>
            <a:xfrm>
              <a:off x="6028418" y="2822672"/>
              <a:ext cx="325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Máma mele maso. </a:t>
              </a:r>
              <a:r>
                <a:rPr lang="cs-CZ" dirty="0" smtClean="0">
                  <a:solidFill>
                    <a:schemeClr val="accent6"/>
                  </a:solidFill>
                </a:rPr>
                <a:t>Ó</a:t>
              </a:r>
              <a:r>
                <a:rPr lang="cs-CZ" dirty="0" smtClean="0"/>
                <a:t> </a:t>
              </a:r>
              <a:r>
                <a:rPr lang="cs-CZ" dirty="0" smtClean="0">
                  <a:solidFill>
                    <a:schemeClr val="bg1"/>
                  </a:solidFill>
                </a:rPr>
                <a:t>my</a:t>
              </a:r>
              <a:r>
                <a:rPr lang="cs-CZ" dirty="0" smtClean="0"/>
                <a:t> </a:t>
              </a:r>
              <a:r>
                <a:rPr lang="cs-CZ" dirty="0" smtClean="0">
                  <a:solidFill>
                    <a:schemeClr val="accent6"/>
                  </a:solidFill>
                </a:rPr>
                <a:t>se</a:t>
              </a:r>
              <a:r>
                <a:rPr lang="cs-CZ" dirty="0" smtClean="0"/>
                <a:t> máme!</a:t>
              </a:r>
              <a:endParaRPr lang="cs-CZ" dirty="0"/>
            </a:p>
          </p:txBody>
        </p:sp>
        <p:sp>
          <p:nvSpPr>
            <p:cNvPr id="369" name="TextovéPole 368"/>
            <p:cNvSpPr txBox="1"/>
            <p:nvPr/>
          </p:nvSpPr>
          <p:spPr>
            <a:xfrm>
              <a:off x="6028418" y="3038788"/>
              <a:ext cx="3254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Máma mele maso. Ó </a:t>
              </a:r>
              <a:r>
                <a:rPr lang="cs-CZ" dirty="0" smtClean="0">
                  <a:solidFill>
                    <a:schemeClr val="accent6"/>
                  </a:solidFill>
                </a:rPr>
                <a:t>my</a:t>
              </a:r>
              <a:r>
                <a:rPr lang="cs-CZ" dirty="0" smtClean="0"/>
                <a:t> </a:t>
              </a:r>
              <a:r>
                <a:rPr lang="cs-CZ" dirty="0" smtClean="0">
                  <a:solidFill>
                    <a:schemeClr val="bg1"/>
                  </a:solidFill>
                </a:rPr>
                <a:t>se</a:t>
              </a:r>
              <a:r>
                <a:rPr lang="cs-CZ" dirty="0" smtClean="0"/>
                <a:t> </a:t>
              </a:r>
              <a:r>
                <a:rPr lang="cs-CZ" dirty="0" smtClean="0">
                  <a:solidFill>
                    <a:schemeClr val="accent6"/>
                  </a:solidFill>
                </a:rPr>
                <a:t>máme!</a:t>
              </a:r>
              <a:endParaRPr lang="cs-CZ" dirty="0">
                <a:solidFill>
                  <a:schemeClr val="accent6"/>
                </a:solidFill>
              </a:endParaRPr>
            </a:p>
          </p:txBody>
        </p:sp>
        <p:grpSp>
          <p:nvGrpSpPr>
            <p:cNvPr id="552" name="Skupina 551"/>
            <p:cNvGrpSpPr/>
            <p:nvPr/>
          </p:nvGrpSpPr>
          <p:grpSpPr>
            <a:xfrm>
              <a:off x="9872250" y="1982495"/>
              <a:ext cx="465691" cy="1722639"/>
              <a:chOff x="9248796" y="3508475"/>
              <a:chExt cx="465691" cy="1722639"/>
            </a:xfrm>
          </p:grpSpPr>
          <p:sp>
            <p:nvSpPr>
              <p:cNvPr id="377" name="Ovál 376"/>
              <p:cNvSpPr/>
              <p:nvPr/>
            </p:nvSpPr>
            <p:spPr>
              <a:xfrm rot="16200000">
                <a:off x="9424814" y="5121841"/>
                <a:ext cx="103170" cy="115375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78" name="Ovál 377"/>
              <p:cNvSpPr/>
              <p:nvPr/>
            </p:nvSpPr>
            <p:spPr>
              <a:xfrm rot="16200000">
                <a:off x="9420962" y="4718745"/>
                <a:ext cx="103170" cy="115375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79" name="Ovál 378"/>
              <p:cNvSpPr/>
              <p:nvPr/>
            </p:nvSpPr>
            <p:spPr>
              <a:xfrm rot="16200000">
                <a:off x="9430111" y="4323986"/>
                <a:ext cx="103170" cy="115375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80" name="Ovál 379"/>
              <p:cNvSpPr/>
              <p:nvPr/>
            </p:nvSpPr>
            <p:spPr>
              <a:xfrm rot="16200000">
                <a:off x="9426434" y="3920889"/>
                <a:ext cx="103170" cy="115375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381" name="Ovál 380"/>
              <p:cNvSpPr/>
              <p:nvPr/>
            </p:nvSpPr>
            <p:spPr>
              <a:xfrm rot="16200000">
                <a:off x="9420962" y="3502372"/>
                <a:ext cx="103170" cy="115375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cxnSp>
            <p:nvCxnSpPr>
              <p:cNvPr id="382" name="Přímá spojnice 381"/>
              <p:cNvCxnSpPr>
                <a:endCxn id="377" idx="4"/>
              </p:cNvCxnSpPr>
              <p:nvPr/>
            </p:nvCxnSpPr>
            <p:spPr>
              <a:xfrm rot="16200000" flipV="1">
                <a:off x="9621637" y="5091977"/>
                <a:ext cx="0" cy="1751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Přímá spojnice 382"/>
              <p:cNvCxnSpPr>
                <a:endCxn id="378" idx="4"/>
              </p:cNvCxnSpPr>
              <p:nvPr/>
            </p:nvCxnSpPr>
            <p:spPr>
              <a:xfrm rot="16200000" flipV="1">
                <a:off x="9418163" y="4888503"/>
                <a:ext cx="403096" cy="1789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Přímá spojnice 383"/>
              <p:cNvCxnSpPr>
                <a:endCxn id="379" idx="4"/>
              </p:cNvCxnSpPr>
              <p:nvPr/>
            </p:nvCxnSpPr>
            <p:spPr>
              <a:xfrm rot="16200000" flipV="1">
                <a:off x="9225359" y="4695699"/>
                <a:ext cx="797855" cy="16980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Přímá spojnice 384"/>
              <p:cNvCxnSpPr>
                <a:endCxn id="380" idx="4"/>
              </p:cNvCxnSpPr>
              <p:nvPr/>
            </p:nvCxnSpPr>
            <p:spPr>
              <a:xfrm rot="16200000" flipV="1">
                <a:off x="9021971" y="4492312"/>
                <a:ext cx="1200952" cy="17348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Přímá spojnice 385"/>
              <p:cNvCxnSpPr/>
              <p:nvPr/>
            </p:nvCxnSpPr>
            <p:spPr>
              <a:xfrm rot="16200000" flipV="1">
                <a:off x="8795625" y="4265965"/>
                <a:ext cx="1660489" cy="166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Přímá spojnice 386"/>
              <p:cNvCxnSpPr>
                <a:endCxn id="377" idx="4"/>
              </p:cNvCxnSpPr>
              <p:nvPr/>
            </p:nvCxnSpPr>
            <p:spPr>
              <a:xfrm rot="16200000" flipH="1" flipV="1">
                <a:off x="9418163" y="4892355"/>
                <a:ext cx="403096" cy="171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Přímá spojnice 387"/>
              <p:cNvCxnSpPr>
                <a:endCxn id="378" idx="4"/>
              </p:cNvCxnSpPr>
              <p:nvPr/>
            </p:nvCxnSpPr>
            <p:spPr>
              <a:xfrm rot="16200000" flipV="1">
                <a:off x="9617785" y="4688880"/>
                <a:ext cx="0" cy="1751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Přímá spojnice 388"/>
              <p:cNvCxnSpPr>
                <a:endCxn id="379" idx="4"/>
              </p:cNvCxnSpPr>
              <p:nvPr/>
            </p:nvCxnSpPr>
            <p:spPr>
              <a:xfrm rot="16200000" flipV="1">
                <a:off x="9424981" y="4496076"/>
                <a:ext cx="394759" cy="1659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Přímá spojnice 389"/>
              <p:cNvCxnSpPr>
                <a:endCxn id="380" idx="4"/>
              </p:cNvCxnSpPr>
              <p:nvPr/>
            </p:nvCxnSpPr>
            <p:spPr>
              <a:xfrm rot="16200000" flipV="1">
                <a:off x="9221594" y="4292689"/>
                <a:ext cx="797856" cy="1696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Přímá spojnice 390"/>
              <p:cNvCxnSpPr>
                <a:endCxn id="381" idx="4"/>
              </p:cNvCxnSpPr>
              <p:nvPr/>
            </p:nvCxnSpPr>
            <p:spPr>
              <a:xfrm rot="16200000" flipV="1">
                <a:off x="9009599" y="4080694"/>
                <a:ext cx="1216373" cy="1751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Přímá spojnice 391"/>
              <p:cNvCxnSpPr>
                <a:endCxn id="377" idx="4"/>
              </p:cNvCxnSpPr>
              <p:nvPr/>
            </p:nvCxnSpPr>
            <p:spPr>
              <a:xfrm rot="16200000" flipH="1" flipV="1">
                <a:off x="9225358" y="4690402"/>
                <a:ext cx="797855" cy="1804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Přímá spojnice 392"/>
              <p:cNvCxnSpPr>
                <a:endCxn id="378" idx="4"/>
              </p:cNvCxnSpPr>
              <p:nvPr/>
            </p:nvCxnSpPr>
            <p:spPr>
              <a:xfrm rot="16200000" flipH="1" flipV="1">
                <a:off x="9424981" y="4486926"/>
                <a:ext cx="394759" cy="1842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Přímá spojnice 393"/>
              <p:cNvCxnSpPr>
                <a:endCxn id="379" idx="4"/>
              </p:cNvCxnSpPr>
              <p:nvPr/>
            </p:nvCxnSpPr>
            <p:spPr>
              <a:xfrm rot="16200000" flipV="1">
                <a:off x="9626935" y="4294122"/>
                <a:ext cx="0" cy="1751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Přímá spojnice 394"/>
              <p:cNvCxnSpPr>
                <a:endCxn id="380" idx="4"/>
              </p:cNvCxnSpPr>
              <p:nvPr/>
            </p:nvCxnSpPr>
            <p:spPr>
              <a:xfrm rot="16200000" flipV="1">
                <a:off x="9423548" y="4090735"/>
                <a:ext cx="403097" cy="1787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Přímá spojnice 395"/>
              <p:cNvCxnSpPr/>
              <p:nvPr/>
            </p:nvCxnSpPr>
            <p:spPr>
              <a:xfrm rot="16200000" flipV="1">
                <a:off x="9196391" y="3863579"/>
                <a:ext cx="862635" cy="1735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Přímá spojnice 396"/>
              <p:cNvCxnSpPr>
                <a:endCxn id="377" idx="4"/>
              </p:cNvCxnSpPr>
              <p:nvPr/>
            </p:nvCxnSpPr>
            <p:spPr>
              <a:xfrm rot="16200000" flipH="1" flipV="1">
                <a:off x="9021971" y="4490691"/>
                <a:ext cx="1200952" cy="17672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Přímá spojnice 397"/>
              <p:cNvCxnSpPr>
                <a:endCxn id="378" idx="4"/>
              </p:cNvCxnSpPr>
              <p:nvPr/>
            </p:nvCxnSpPr>
            <p:spPr>
              <a:xfrm rot="16200000" flipH="1" flipV="1">
                <a:off x="9221593" y="4287217"/>
                <a:ext cx="797856" cy="1805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Přímá spojnice 398"/>
              <p:cNvCxnSpPr>
                <a:endCxn id="379" idx="4"/>
              </p:cNvCxnSpPr>
              <p:nvPr/>
            </p:nvCxnSpPr>
            <p:spPr>
              <a:xfrm rot="16200000" flipH="1" flipV="1">
                <a:off x="9423548" y="4094412"/>
                <a:ext cx="403097" cy="1714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Přímá spojnice 399"/>
              <p:cNvCxnSpPr>
                <a:endCxn id="380" idx="4"/>
              </p:cNvCxnSpPr>
              <p:nvPr/>
            </p:nvCxnSpPr>
            <p:spPr>
              <a:xfrm rot="16200000" flipV="1">
                <a:off x="9623258" y="3891025"/>
                <a:ext cx="0" cy="1751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Přímá spojnice 400"/>
              <p:cNvCxnSpPr>
                <a:endCxn id="381" idx="4"/>
              </p:cNvCxnSpPr>
              <p:nvPr/>
            </p:nvCxnSpPr>
            <p:spPr>
              <a:xfrm rot="16200000" flipV="1">
                <a:off x="9411262" y="3679030"/>
                <a:ext cx="418517" cy="1805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Přímá spojnice 401"/>
              <p:cNvCxnSpPr>
                <a:endCxn id="381" idx="4"/>
              </p:cNvCxnSpPr>
              <p:nvPr/>
            </p:nvCxnSpPr>
            <p:spPr>
              <a:xfrm rot="16200000" flipV="1">
                <a:off x="9617785" y="3472508"/>
                <a:ext cx="0" cy="1751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Přímá spojnice 402"/>
              <p:cNvCxnSpPr>
                <a:endCxn id="380" idx="4"/>
              </p:cNvCxnSpPr>
              <p:nvPr/>
            </p:nvCxnSpPr>
            <p:spPr>
              <a:xfrm rot="16200000" flipH="1" flipV="1">
                <a:off x="9411263" y="3684503"/>
                <a:ext cx="418517" cy="16963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Přímá spojnice 403"/>
              <p:cNvCxnSpPr>
                <a:endCxn id="379" idx="4"/>
              </p:cNvCxnSpPr>
              <p:nvPr/>
            </p:nvCxnSpPr>
            <p:spPr>
              <a:xfrm rot="16200000" flipH="1" flipV="1">
                <a:off x="9211553" y="3887890"/>
                <a:ext cx="821614" cy="1659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Přímá spojnice 404"/>
              <p:cNvCxnSpPr>
                <a:endCxn id="378" idx="4"/>
              </p:cNvCxnSpPr>
              <p:nvPr/>
            </p:nvCxnSpPr>
            <p:spPr>
              <a:xfrm rot="16200000" flipH="1" flipV="1">
                <a:off x="9009599" y="4080694"/>
                <a:ext cx="1216373" cy="17510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Přímá spojnice 405"/>
              <p:cNvCxnSpPr>
                <a:endCxn id="377" idx="4"/>
              </p:cNvCxnSpPr>
              <p:nvPr/>
            </p:nvCxnSpPr>
            <p:spPr>
              <a:xfrm rot="16200000" flipH="1" flipV="1">
                <a:off x="8809976" y="4284169"/>
                <a:ext cx="1619469" cy="171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Přímá spojnice 406"/>
              <p:cNvCxnSpPr/>
              <p:nvPr/>
            </p:nvCxnSpPr>
            <p:spPr>
              <a:xfrm rot="16200000" flipV="1">
                <a:off x="9334852" y="5104580"/>
                <a:ext cx="0" cy="1644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Přímá spojnice 407"/>
              <p:cNvCxnSpPr/>
              <p:nvPr/>
            </p:nvCxnSpPr>
            <p:spPr>
              <a:xfrm rot="16200000" flipV="1">
                <a:off x="9131377" y="4901106"/>
                <a:ext cx="403096" cy="1682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Přímá spojnice 408"/>
              <p:cNvCxnSpPr/>
              <p:nvPr/>
            </p:nvCxnSpPr>
            <p:spPr>
              <a:xfrm rot="16200000" flipV="1">
                <a:off x="8938574" y="4708302"/>
                <a:ext cx="797855" cy="1591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Přímá spojnice 409"/>
              <p:cNvCxnSpPr/>
              <p:nvPr/>
            </p:nvCxnSpPr>
            <p:spPr>
              <a:xfrm rot="16200000" flipV="1">
                <a:off x="8735186" y="4504914"/>
                <a:ext cx="1200952" cy="1627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Přímá spojnice 410"/>
              <p:cNvCxnSpPr/>
              <p:nvPr/>
            </p:nvCxnSpPr>
            <p:spPr>
              <a:xfrm rot="16200000" flipV="1">
                <a:off x="8524001" y="4293730"/>
                <a:ext cx="1619469" cy="1666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Přímá spojnice 411"/>
              <p:cNvCxnSpPr/>
              <p:nvPr/>
            </p:nvCxnSpPr>
            <p:spPr>
              <a:xfrm rot="16200000" flipH="1" flipV="1">
                <a:off x="9131377" y="4904958"/>
                <a:ext cx="403096" cy="1605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Přímá spojnice 412"/>
              <p:cNvCxnSpPr/>
              <p:nvPr/>
            </p:nvCxnSpPr>
            <p:spPr>
              <a:xfrm rot="16200000" flipV="1">
                <a:off x="9331000" y="4701483"/>
                <a:ext cx="0" cy="1644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Přímá spojnice 413"/>
              <p:cNvCxnSpPr/>
              <p:nvPr/>
            </p:nvCxnSpPr>
            <p:spPr>
              <a:xfrm rot="16200000" flipV="1">
                <a:off x="9138196" y="4508679"/>
                <a:ext cx="394759" cy="1552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Přímá spojnice 414"/>
              <p:cNvCxnSpPr/>
              <p:nvPr/>
            </p:nvCxnSpPr>
            <p:spPr>
              <a:xfrm rot="16200000" flipV="1">
                <a:off x="8934809" y="4305292"/>
                <a:ext cx="797855" cy="1589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Přímá spojnice 415"/>
              <p:cNvCxnSpPr/>
              <p:nvPr/>
            </p:nvCxnSpPr>
            <p:spPr>
              <a:xfrm rot="16200000" flipV="1">
                <a:off x="8722813" y="4093297"/>
                <a:ext cx="1216373" cy="1644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Přímá spojnice 416"/>
              <p:cNvCxnSpPr/>
              <p:nvPr/>
            </p:nvCxnSpPr>
            <p:spPr>
              <a:xfrm rot="16200000" flipH="1" flipV="1">
                <a:off x="8938573" y="4703004"/>
                <a:ext cx="797855" cy="16970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Přímá spojnice 417"/>
              <p:cNvCxnSpPr/>
              <p:nvPr/>
            </p:nvCxnSpPr>
            <p:spPr>
              <a:xfrm rot="16200000" flipH="1" flipV="1">
                <a:off x="9138195" y="4499530"/>
                <a:ext cx="394759" cy="1735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Přímá spojnice 418"/>
              <p:cNvCxnSpPr/>
              <p:nvPr/>
            </p:nvCxnSpPr>
            <p:spPr>
              <a:xfrm rot="16200000" flipV="1">
                <a:off x="9340150" y="4306725"/>
                <a:ext cx="0" cy="1644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Přímá spojnice 419"/>
              <p:cNvCxnSpPr/>
              <p:nvPr/>
            </p:nvCxnSpPr>
            <p:spPr>
              <a:xfrm rot="16200000" flipV="1">
                <a:off x="9136763" y="4103338"/>
                <a:ext cx="403096" cy="1680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Přímá spojnice 420"/>
              <p:cNvCxnSpPr/>
              <p:nvPr/>
            </p:nvCxnSpPr>
            <p:spPr>
              <a:xfrm rot="16200000" flipV="1">
                <a:off x="8924767" y="3891344"/>
                <a:ext cx="821613" cy="17355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Přímá spojnice 421"/>
              <p:cNvCxnSpPr/>
              <p:nvPr/>
            </p:nvCxnSpPr>
            <p:spPr>
              <a:xfrm rot="16200000" flipH="1" flipV="1">
                <a:off x="8735186" y="4503294"/>
                <a:ext cx="1200952" cy="1660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Přímá spojnice 422"/>
              <p:cNvCxnSpPr/>
              <p:nvPr/>
            </p:nvCxnSpPr>
            <p:spPr>
              <a:xfrm rot="16200000" flipH="1" flipV="1">
                <a:off x="8934809" y="4299819"/>
                <a:ext cx="797855" cy="1698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Přímá spojnice 423"/>
              <p:cNvCxnSpPr/>
              <p:nvPr/>
            </p:nvCxnSpPr>
            <p:spPr>
              <a:xfrm rot="16200000" flipH="1" flipV="1">
                <a:off x="9136763" y="4107015"/>
                <a:ext cx="403096" cy="16072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Přímá spojnice 424"/>
              <p:cNvCxnSpPr/>
              <p:nvPr/>
            </p:nvCxnSpPr>
            <p:spPr>
              <a:xfrm rot="16200000" flipV="1">
                <a:off x="9336473" y="3903628"/>
                <a:ext cx="0" cy="1644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Přímá spojnice 425"/>
              <p:cNvCxnSpPr/>
              <p:nvPr/>
            </p:nvCxnSpPr>
            <p:spPr>
              <a:xfrm rot="16200000" flipV="1">
                <a:off x="9124477" y="3691633"/>
                <a:ext cx="418517" cy="16987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Přímá spojnice 426"/>
              <p:cNvCxnSpPr/>
              <p:nvPr/>
            </p:nvCxnSpPr>
            <p:spPr>
              <a:xfrm rot="16200000" flipV="1">
                <a:off x="9331000" y="3485111"/>
                <a:ext cx="0" cy="1644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Přímá spojnice 427"/>
              <p:cNvCxnSpPr/>
              <p:nvPr/>
            </p:nvCxnSpPr>
            <p:spPr>
              <a:xfrm rot="16200000" flipH="1" flipV="1">
                <a:off x="9124478" y="3697106"/>
                <a:ext cx="418517" cy="1589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Přímá spojnice 428"/>
              <p:cNvCxnSpPr/>
              <p:nvPr/>
            </p:nvCxnSpPr>
            <p:spPr>
              <a:xfrm rot="16200000" flipH="1" flipV="1">
                <a:off x="8924768" y="3900493"/>
                <a:ext cx="821613" cy="15525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Přímá spojnice 429"/>
              <p:cNvCxnSpPr/>
              <p:nvPr/>
            </p:nvCxnSpPr>
            <p:spPr>
              <a:xfrm rot="16200000" flipH="1" flipV="1">
                <a:off x="8722813" y="4093297"/>
                <a:ext cx="1216373" cy="1644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Přímá spojnice 430"/>
              <p:cNvCxnSpPr/>
              <p:nvPr/>
            </p:nvCxnSpPr>
            <p:spPr>
              <a:xfrm rot="16200000" flipH="1" flipV="1">
                <a:off x="8523191" y="4296772"/>
                <a:ext cx="1619469" cy="1605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58" name="Šipka doprava 457"/>
            <p:cNvSpPr/>
            <p:nvPr/>
          </p:nvSpPr>
          <p:spPr>
            <a:xfrm>
              <a:off x="9408074" y="2686640"/>
              <a:ext cx="334108" cy="2286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44" name="TextovéPole 543"/>
            <p:cNvSpPr txBox="1"/>
            <p:nvPr/>
          </p:nvSpPr>
          <p:spPr>
            <a:xfrm>
              <a:off x="5777361" y="3925945"/>
              <a:ext cx="66959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1400" dirty="0" smtClean="0"/>
                <a:t>Jednoduchá, jednovrstvá neuronová síť trénovaná na doplnění slova na základě okolních slov. </a:t>
              </a:r>
            </a:p>
            <a:p>
              <a:r>
                <a:rPr lang="cs-CZ" sz="1400" dirty="0" smtClean="0"/>
                <a:t>Po natrénování jsou váhy neuronů pro daný vstup brány jako souřadnice embedding vektoru.</a:t>
              </a:r>
              <a:endParaRPr lang="cs-CZ" sz="1400" dirty="0"/>
            </a:p>
          </p:txBody>
        </p:sp>
        <p:pic>
          <p:nvPicPr>
            <p:cNvPr id="545" name="Obrázek 544"/>
            <p:cNvPicPr>
              <a:picLocks noChangeAspect="1"/>
            </p:cNvPicPr>
            <p:nvPr/>
          </p:nvPicPr>
          <p:blipFill rotWithShape="1">
            <a:blip r:embed="rId3"/>
            <a:srcRect t="17791" b="17063"/>
            <a:stretch/>
          </p:blipFill>
          <p:spPr>
            <a:xfrm>
              <a:off x="8609916" y="1692232"/>
              <a:ext cx="207513" cy="135187"/>
            </a:xfrm>
            <a:prstGeom prst="rect">
              <a:avLst/>
            </a:prstGeom>
          </p:spPr>
        </p:pic>
        <p:sp>
          <p:nvSpPr>
            <p:cNvPr id="550" name="Šipka doprava 549"/>
            <p:cNvSpPr/>
            <p:nvPr/>
          </p:nvSpPr>
          <p:spPr>
            <a:xfrm>
              <a:off x="10510499" y="2714349"/>
              <a:ext cx="334108" cy="228600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551" name="Obdélník 550"/>
            <p:cNvSpPr/>
            <p:nvPr/>
          </p:nvSpPr>
          <p:spPr>
            <a:xfrm>
              <a:off x="10995132" y="2181490"/>
              <a:ext cx="692241" cy="13542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z="1600" dirty="0" smtClean="0">
                  <a:solidFill>
                    <a:srgbClr val="FF0000"/>
                  </a:solidFill>
                </a:rPr>
                <a:t>mele </a:t>
              </a:r>
            </a:p>
            <a:p>
              <a:r>
                <a:rPr lang="cs-CZ" sz="1600" dirty="0" smtClean="0">
                  <a:solidFill>
                    <a:srgbClr val="FF0000"/>
                  </a:solidFill>
                </a:rPr>
                <a:t>maso</a:t>
              </a:r>
              <a:r>
                <a:rPr lang="cs-CZ" sz="1600" dirty="0">
                  <a:solidFill>
                    <a:srgbClr val="FF0000"/>
                  </a:solidFill>
                </a:rPr>
                <a:t>. </a:t>
              </a:r>
              <a:endParaRPr lang="cs-CZ" sz="1600" dirty="0" smtClean="0">
                <a:solidFill>
                  <a:srgbClr val="FF0000"/>
                </a:solidFill>
              </a:endParaRPr>
            </a:p>
            <a:p>
              <a:r>
                <a:rPr lang="cs-CZ" sz="1600" dirty="0" smtClean="0">
                  <a:solidFill>
                    <a:srgbClr val="FF0000"/>
                  </a:solidFill>
                </a:rPr>
                <a:t>Ó </a:t>
              </a:r>
            </a:p>
            <a:p>
              <a:r>
                <a:rPr lang="cs-CZ" sz="1600" dirty="0" smtClean="0">
                  <a:solidFill>
                    <a:srgbClr val="FF0000"/>
                  </a:solidFill>
                </a:rPr>
                <a:t>my </a:t>
              </a:r>
            </a:p>
            <a:p>
              <a:r>
                <a:rPr lang="cs-CZ" sz="1600" dirty="0" smtClean="0">
                  <a:solidFill>
                    <a:srgbClr val="FF0000"/>
                  </a:solidFill>
                </a:rPr>
                <a:t>se </a:t>
              </a:r>
            </a:p>
          </p:txBody>
        </p:sp>
        <p:cxnSp>
          <p:nvCxnSpPr>
            <p:cNvPr id="13" name="Pravoúhlá spojnice 12"/>
            <p:cNvCxnSpPr>
              <a:stCxn id="45" idx="1"/>
              <a:endCxn id="544" idx="1"/>
            </p:cNvCxnSpPr>
            <p:nvPr/>
          </p:nvCxnSpPr>
          <p:spPr>
            <a:xfrm rot="10800000" flipV="1">
              <a:off x="5777361" y="1961177"/>
              <a:ext cx="245598" cy="2226378"/>
            </a:xfrm>
            <a:prstGeom prst="bentConnector3">
              <a:avLst>
                <a:gd name="adj1" fmla="val 19307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ovéPole 55"/>
          <p:cNvSpPr txBox="1"/>
          <p:nvPr/>
        </p:nvSpPr>
        <p:spPr>
          <a:xfrm>
            <a:off x="409242" y="3088494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2D zjednodušení:</a:t>
            </a:r>
            <a:endParaRPr lang="cs-CZ" dirty="0"/>
          </a:p>
        </p:txBody>
      </p:sp>
      <p:grpSp>
        <p:nvGrpSpPr>
          <p:cNvPr id="60" name="Skupina 59"/>
          <p:cNvGrpSpPr/>
          <p:nvPr/>
        </p:nvGrpSpPr>
        <p:grpSpPr>
          <a:xfrm>
            <a:off x="3926790" y="5900305"/>
            <a:ext cx="3070071" cy="743993"/>
            <a:chOff x="3926790" y="5900305"/>
            <a:chExt cx="3070071" cy="743993"/>
          </a:xfrm>
        </p:grpSpPr>
        <p:pic>
          <p:nvPicPr>
            <p:cNvPr id="57" name="Obrázek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40564" y="5900305"/>
              <a:ext cx="1277949" cy="413983"/>
            </a:xfrm>
            <a:prstGeom prst="rect">
              <a:avLst/>
            </a:prstGeom>
          </p:spPr>
        </p:pic>
        <p:sp>
          <p:nvSpPr>
            <p:cNvPr id="59" name="Obdélník 58"/>
            <p:cNvSpPr/>
            <p:nvPr/>
          </p:nvSpPr>
          <p:spPr>
            <a:xfrm>
              <a:off x="3926790" y="6390382"/>
              <a:ext cx="3070071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conda</a:t>
              </a:r>
              <a:r>
                <a:rPr lang="en-US" alt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install -c </a:t>
              </a:r>
              <a:r>
                <a:rPr lang="en-US" altLang="en-US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conda</a:t>
              </a:r>
              <a:r>
                <a:rPr lang="en-US" alt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-forge </a:t>
              </a:r>
              <a:r>
                <a:rPr lang="en-US" altLang="en-US" sz="1000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gensim</a:t>
              </a:r>
              <a:r>
                <a:rPr lang="en-US" altLang="en-US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endParaRPr lang="en-US" altLang="en-US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12" name="Skupina 11"/>
          <p:cNvGrpSpPr/>
          <p:nvPr/>
        </p:nvGrpSpPr>
        <p:grpSpPr>
          <a:xfrm>
            <a:off x="1155430" y="3731392"/>
            <a:ext cx="3295925" cy="1595954"/>
            <a:chOff x="1155430" y="3731392"/>
            <a:chExt cx="3295925" cy="1595954"/>
          </a:xfrm>
        </p:grpSpPr>
        <p:grpSp>
          <p:nvGrpSpPr>
            <p:cNvPr id="10" name="Skupina 9"/>
            <p:cNvGrpSpPr/>
            <p:nvPr/>
          </p:nvGrpSpPr>
          <p:grpSpPr>
            <a:xfrm>
              <a:off x="1155430" y="4362632"/>
              <a:ext cx="1291954" cy="964714"/>
              <a:chOff x="1155430" y="4362632"/>
              <a:chExt cx="1291954" cy="964714"/>
            </a:xfrm>
          </p:grpSpPr>
          <p:sp>
            <p:nvSpPr>
              <p:cNvPr id="8" name="Oblouk 7"/>
              <p:cNvSpPr/>
              <p:nvPr/>
            </p:nvSpPr>
            <p:spPr>
              <a:xfrm rot="1282439">
                <a:off x="1155430" y="4362632"/>
                <a:ext cx="1035224" cy="964714"/>
              </a:xfrm>
              <a:prstGeom prst="arc">
                <a:avLst>
                  <a:gd name="adj1" fmla="val 16200000"/>
                  <a:gd name="adj2" fmla="val 2151168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bdélník 8"/>
              <p:cNvSpPr/>
              <p:nvPr/>
            </p:nvSpPr>
            <p:spPr>
              <a:xfrm>
                <a:off x="2081579" y="4403558"/>
                <a:ext cx="3658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l-GR"/>
                  <a:t>Θ</a:t>
                </a:r>
                <a:endParaRPr lang="cs-CZ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ovéPole 10"/>
                <p:cNvSpPr txBox="1"/>
                <p:nvPr/>
              </p:nvSpPr>
              <p:spPr>
                <a:xfrm>
                  <a:off x="2593859" y="3731392"/>
                  <a:ext cx="1857496" cy="5575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cs-CZ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cs-CZ" b="0" i="0" smtClean="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</m:func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cs-C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cs-C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cs-C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cs-C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</m:d>
                            <m:d>
                              <m:dPr>
                                <m:begChr m:val="‖"/>
                                <m:endChr m:val="‖"/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cs-CZ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1" name="TextovéPole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3859" y="3731392"/>
                  <a:ext cx="1857496" cy="55758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085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48148E-6 L 0.14596 0.1027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44" grpId="0"/>
      <p:bldP spid="3" grpId="0" animBg="1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254864" y="237365"/>
            <a:ext cx="4503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Poziční embedding</a:t>
            </a:r>
            <a:endParaRPr lang="cs-CZ" sz="3600" b="1" dirty="0">
              <a:solidFill>
                <a:srgbClr val="043B7B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Obdélník 4"/>
          <p:cNvSpPr/>
          <p:nvPr/>
        </p:nvSpPr>
        <p:spPr>
          <a:xfrm>
            <a:off x="311194" y="1121530"/>
            <a:ext cx="77265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 smtClean="0"/>
              <a:t>Transformery nečtou text slovo po slovu, ale vidí všechna slova najednou (paralelně).</a:t>
            </a:r>
            <a:br>
              <a:rPr lang="cs-CZ" dirty="0" smtClean="0"/>
            </a:br>
            <a:r>
              <a:rPr lang="cs-CZ" b="1" dirty="0" smtClean="0"/>
              <a:t>Pořadí slov se musí explicitně přidat.</a:t>
            </a:r>
            <a:endParaRPr lang="cs-CZ" dirty="0"/>
          </a:p>
        </p:txBody>
      </p:sp>
      <p:sp>
        <p:nvSpPr>
          <p:cNvPr id="9" name="Obdélník 8"/>
          <p:cNvSpPr/>
          <p:nvPr/>
        </p:nvSpPr>
        <p:spPr>
          <a:xfrm>
            <a:off x="279221" y="1925048"/>
            <a:ext cx="6434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cs-CZ" altLang="en-US" dirty="0" smtClean="0">
                <a:latin typeface="+mj-lt"/>
              </a:rPr>
              <a:t>„Pes kouše muže.“ vs. „Muž kouše psa.“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cs-CZ" altLang="en-US" dirty="0" smtClean="0">
                <a:latin typeface="+mj-lt"/>
              </a:rPr>
              <a:t>Umožňuje modelu chápat gramatickou strukturu a závislosti na pořadí</a:t>
            </a:r>
            <a:endParaRPr lang="cs-CZ" altLang="en-US" dirty="0">
              <a:latin typeface="+mj-lt"/>
            </a:endParaRPr>
          </a:p>
        </p:txBody>
      </p:sp>
      <p:pic>
        <p:nvPicPr>
          <p:cNvPr id="10" name="RopeEncod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355" y="2775172"/>
            <a:ext cx="5949620" cy="3346661"/>
          </a:xfrm>
          <a:prstGeom prst="rect">
            <a:avLst/>
          </a:prstGeom>
        </p:spPr>
      </p:pic>
      <p:sp>
        <p:nvSpPr>
          <p:cNvPr id="11" name="Obdélník 10"/>
          <p:cNvSpPr/>
          <p:nvPr/>
        </p:nvSpPr>
        <p:spPr>
          <a:xfrm>
            <a:off x="6585127" y="2700809"/>
            <a:ext cx="289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 smtClean="0"/>
              <a:t>Rotary Postional Encoding </a:t>
            </a:r>
            <a:endParaRPr lang="cs-CZ" b="1" dirty="0"/>
          </a:p>
        </p:txBody>
      </p:sp>
      <p:sp>
        <p:nvSpPr>
          <p:cNvPr id="12" name="Obdélník 11"/>
          <p:cNvSpPr/>
          <p:nvPr/>
        </p:nvSpPr>
        <p:spPr>
          <a:xfrm>
            <a:off x="6577726" y="3071685"/>
            <a:ext cx="5546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 smtClean="0"/>
              <a:t>https</a:t>
            </a:r>
            <a:r>
              <a:rPr lang="cs-CZ" dirty="0"/>
              <a:t>://fleetwood.dev/posts/you-could-have-designed-SOTA-positional-encoding</a:t>
            </a:r>
          </a:p>
        </p:txBody>
      </p:sp>
    </p:spTree>
    <p:extLst>
      <p:ext uri="{BB962C8B-B14F-4D97-AF65-F5344CB8AC3E}">
        <p14:creationId xmlns:p14="http://schemas.microsoft.com/office/powerpoint/2010/main" val="447770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élník 11"/>
          <p:cNvSpPr/>
          <p:nvPr/>
        </p:nvSpPr>
        <p:spPr>
          <a:xfrm>
            <a:off x="956390" y="2091534"/>
            <a:ext cx="2620272" cy="333072"/>
          </a:xfrm>
          <a:prstGeom prst="rect">
            <a:avLst/>
          </a:prstGeom>
          <a:solidFill>
            <a:srgbClr val="6D91D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>
                <a:solidFill>
                  <a:schemeClr val="tx1"/>
                </a:solidFill>
              </a:rPr>
              <a:t>Embedding (zakódování)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64" name="Obdélník 463"/>
          <p:cNvSpPr/>
          <p:nvPr/>
        </p:nvSpPr>
        <p:spPr>
          <a:xfrm>
            <a:off x="956390" y="6348460"/>
            <a:ext cx="2613352" cy="3737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>
                <a:solidFill>
                  <a:schemeClr val="tx1"/>
                </a:solidFill>
              </a:rPr>
              <a:t>Predikce dalšího slova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642" name="Obdélník 641"/>
          <p:cNvSpPr/>
          <p:nvPr/>
        </p:nvSpPr>
        <p:spPr>
          <a:xfrm>
            <a:off x="956390" y="1048541"/>
            <a:ext cx="2613352" cy="3420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smtClean="0">
                <a:solidFill>
                  <a:schemeClr val="tx1"/>
                </a:solidFill>
              </a:rPr>
              <a:t>Vstupní text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643" name="Obdélník 642"/>
          <p:cNvSpPr/>
          <p:nvPr/>
        </p:nvSpPr>
        <p:spPr>
          <a:xfrm>
            <a:off x="956390" y="1581663"/>
            <a:ext cx="2613352" cy="3275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>
                <a:solidFill>
                  <a:schemeClr val="tx1"/>
                </a:solidFill>
              </a:rPr>
              <a:t>Tokenizace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644" name="Obdélník 643"/>
          <p:cNvSpPr/>
          <p:nvPr/>
        </p:nvSpPr>
        <p:spPr>
          <a:xfrm>
            <a:off x="956390" y="4805869"/>
            <a:ext cx="2613352" cy="5829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smtClean="0">
                <a:solidFill>
                  <a:schemeClr val="tx1"/>
                </a:solidFill>
              </a:rPr>
              <a:t>Vektor logitů (skóre)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645" name="Obdélník 644"/>
          <p:cNvSpPr/>
          <p:nvPr/>
        </p:nvSpPr>
        <p:spPr>
          <a:xfrm>
            <a:off x="956390" y="5642937"/>
            <a:ext cx="2613352" cy="51021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smtClean="0">
                <a:solidFill>
                  <a:schemeClr val="tx1"/>
                </a:solidFill>
              </a:rPr>
              <a:t>Softmax + sampling (teplota)</a:t>
            </a:r>
            <a:endParaRPr lang="en-GB" sz="1600">
              <a:solidFill>
                <a:schemeClr val="tx1"/>
              </a:solidFill>
            </a:endParaRPr>
          </a:p>
        </p:txBody>
      </p:sp>
      <p:sp>
        <p:nvSpPr>
          <p:cNvPr id="463" name="Obdélník 462"/>
          <p:cNvSpPr/>
          <p:nvPr/>
        </p:nvSpPr>
        <p:spPr>
          <a:xfrm>
            <a:off x="956390" y="2582980"/>
            <a:ext cx="2613352" cy="20547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14" name="Vývojový diagram: více dokumentů 13"/>
          <p:cNvSpPr/>
          <p:nvPr/>
        </p:nvSpPr>
        <p:spPr>
          <a:xfrm>
            <a:off x="1146654" y="2655761"/>
            <a:ext cx="2232823" cy="667886"/>
          </a:xfrm>
          <a:prstGeom prst="flowChartMulti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600" dirty="0" smtClean="0">
                <a:solidFill>
                  <a:schemeClr val="tx1"/>
                </a:solidFill>
              </a:rPr>
              <a:t>Multi-headed attention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65" name="Ovál 464"/>
          <p:cNvSpPr/>
          <p:nvPr/>
        </p:nvSpPr>
        <p:spPr>
          <a:xfrm>
            <a:off x="1146653" y="4279118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66" name="Ovál 465"/>
          <p:cNvSpPr/>
          <p:nvPr/>
        </p:nvSpPr>
        <p:spPr>
          <a:xfrm>
            <a:off x="1669132" y="4275266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67" name="Ovál 466"/>
          <p:cNvSpPr/>
          <p:nvPr/>
        </p:nvSpPr>
        <p:spPr>
          <a:xfrm>
            <a:off x="2180804" y="4284416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68" name="Ovál 467"/>
          <p:cNvSpPr/>
          <p:nvPr/>
        </p:nvSpPr>
        <p:spPr>
          <a:xfrm>
            <a:off x="2703284" y="4280738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69" name="Ovál 468"/>
          <p:cNvSpPr/>
          <p:nvPr/>
        </p:nvSpPr>
        <p:spPr>
          <a:xfrm>
            <a:off x="3245751" y="4275266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70" name="Ovál 469"/>
          <p:cNvSpPr/>
          <p:nvPr/>
        </p:nvSpPr>
        <p:spPr>
          <a:xfrm>
            <a:off x="1146653" y="3988641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71" name="Ovál 470"/>
          <p:cNvSpPr/>
          <p:nvPr/>
        </p:nvSpPr>
        <p:spPr>
          <a:xfrm>
            <a:off x="1669132" y="3984789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72" name="Ovál 471"/>
          <p:cNvSpPr/>
          <p:nvPr/>
        </p:nvSpPr>
        <p:spPr>
          <a:xfrm>
            <a:off x="2180804" y="3993938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73" name="Ovál 472"/>
          <p:cNvSpPr/>
          <p:nvPr/>
        </p:nvSpPr>
        <p:spPr>
          <a:xfrm>
            <a:off x="2703284" y="3990261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474" name="Ovál 473"/>
          <p:cNvSpPr/>
          <p:nvPr/>
        </p:nvSpPr>
        <p:spPr>
          <a:xfrm>
            <a:off x="3245751" y="3984789"/>
            <a:ext cx="133725" cy="115375"/>
          </a:xfrm>
          <a:prstGeom prst="ellipse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cxnSp>
        <p:nvCxnSpPr>
          <p:cNvPr id="484" name="Přímá spojnice 483"/>
          <p:cNvCxnSpPr>
            <a:stCxn id="465" idx="0"/>
            <a:endCxn id="470" idx="4"/>
          </p:cNvCxnSpPr>
          <p:nvPr/>
        </p:nvCxnSpPr>
        <p:spPr>
          <a:xfrm flipV="1">
            <a:off x="1213515" y="4104015"/>
            <a:ext cx="0" cy="175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Přímá spojnice 485"/>
          <p:cNvCxnSpPr>
            <a:stCxn id="465" idx="0"/>
            <a:endCxn id="471" idx="4"/>
          </p:cNvCxnSpPr>
          <p:nvPr/>
        </p:nvCxnSpPr>
        <p:spPr>
          <a:xfrm flipV="1">
            <a:off x="1213515" y="4100163"/>
            <a:ext cx="522479" cy="1789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8" name="Přímá spojnice 487"/>
          <p:cNvCxnSpPr>
            <a:stCxn id="465" idx="0"/>
            <a:endCxn id="472" idx="4"/>
          </p:cNvCxnSpPr>
          <p:nvPr/>
        </p:nvCxnSpPr>
        <p:spPr>
          <a:xfrm flipV="1">
            <a:off x="1213515" y="4109313"/>
            <a:ext cx="1034151" cy="169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0" name="Přímá spojnice 489"/>
          <p:cNvCxnSpPr>
            <a:stCxn id="465" idx="0"/>
            <a:endCxn id="473" idx="4"/>
          </p:cNvCxnSpPr>
          <p:nvPr/>
        </p:nvCxnSpPr>
        <p:spPr>
          <a:xfrm flipV="1">
            <a:off x="1213515" y="4105636"/>
            <a:ext cx="1556631" cy="1734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Přímá spojnice 491"/>
          <p:cNvCxnSpPr>
            <a:stCxn id="465" idx="0"/>
          </p:cNvCxnSpPr>
          <p:nvPr/>
        </p:nvCxnSpPr>
        <p:spPr>
          <a:xfrm flipV="1">
            <a:off x="1213515" y="4112480"/>
            <a:ext cx="2152267" cy="166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Přímá spojnice 493"/>
          <p:cNvCxnSpPr>
            <a:stCxn id="466" idx="0"/>
            <a:endCxn id="470" idx="4"/>
          </p:cNvCxnSpPr>
          <p:nvPr/>
        </p:nvCxnSpPr>
        <p:spPr>
          <a:xfrm flipH="1" flipV="1">
            <a:off x="1213515" y="4104015"/>
            <a:ext cx="522479" cy="171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6" name="Přímá spojnice 495"/>
          <p:cNvCxnSpPr>
            <a:stCxn id="466" idx="0"/>
            <a:endCxn id="471" idx="4"/>
          </p:cNvCxnSpPr>
          <p:nvPr/>
        </p:nvCxnSpPr>
        <p:spPr>
          <a:xfrm flipV="1">
            <a:off x="1735995" y="4100163"/>
            <a:ext cx="0" cy="175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Přímá spojnice 497"/>
          <p:cNvCxnSpPr>
            <a:stCxn id="466" idx="0"/>
            <a:endCxn id="472" idx="4"/>
          </p:cNvCxnSpPr>
          <p:nvPr/>
        </p:nvCxnSpPr>
        <p:spPr>
          <a:xfrm flipV="1">
            <a:off x="1735995" y="4109313"/>
            <a:ext cx="511672" cy="165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0" name="Přímá spojnice 499"/>
          <p:cNvCxnSpPr>
            <a:stCxn id="466" idx="0"/>
            <a:endCxn id="473" idx="4"/>
          </p:cNvCxnSpPr>
          <p:nvPr/>
        </p:nvCxnSpPr>
        <p:spPr>
          <a:xfrm flipV="1">
            <a:off x="1735995" y="4105636"/>
            <a:ext cx="1034152" cy="169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2" name="Přímá spojnice 501"/>
          <p:cNvCxnSpPr>
            <a:stCxn id="466" idx="0"/>
            <a:endCxn id="474" idx="4"/>
          </p:cNvCxnSpPr>
          <p:nvPr/>
        </p:nvCxnSpPr>
        <p:spPr>
          <a:xfrm flipV="1">
            <a:off x="1735995" y="4100163"/>
            <a:ext cx="1576619" cy="175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Přímá spojnice 503"/>
          <p:cNvCxnSpPr>
            <a:stCxn id="467" idx="0"/>
            <a:endCxn id="470" idx="4"/>
          </p:cNvCxnSpPr>
          <p:nvPr/>
        </p:nvCxnSpPr>
        <p:spPr>
          <a:xfrm flipH="1" flipV="1">
            <a:off x="1213515" y="4104015"/>
            <a:ext cx="1034151" cy="180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6" name="Přímá spojnice 505"/>
          <p:cNvCxnSpPr>
            <a:stCxn id="467" idx="0"/>
            <a:endCxn id="471" idx="4"/>
          </p:cNvCxnSpPr>
          <p:nvPr/>
        </p:nvCxnSpPr>
        <p:spPr>
          <a:xfrm flipH="1" flipV="1">
            <a:off x="1735995" y="4100163"/>
            <a:ext cx="511672" cy="1842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Přímá spojnice 507"/>
          <p:cNvCxnSpPr>
            <a:stCxn id="467" idx="0"/>
            <a:endCxn id="472" idx="4"/>
          </p:cNvCxnSpPr>
          <p:nvPr/>
        </p:nvCxnSpPr>
        <p:spPr>
          <a:xfrm flipV="1">
            <a:off x="2247667" y="4109313"/>
            <a:ext cx="0" cy="175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Přímá spojnice 509"/>
          <p:cNvCxnSpPr>
            <a:stCxn id="467" idx="0"/>
            <a:endCxn id="473" idx="4"/>
          </p:cNvCxnSpPr>
          <p:nvPr/>
        </p:nvCxnSpPr>
        <p:spPr>
          <a:xfrm flipV="1">
            <a:off x="2247667" y="4105636"/>
            <a:ext cx="522480" cy="1787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Přímá spojnice 511"/>
          <p:cNvCxnSpPr>
            <a:stCxn id="467" idx="0"/>
          </p:cNvCxnSpPr>
          <p:nvPr/>
        </p:nvCxnSpPr>
        <p:spPr>
          <a:xfrm flipV="1">
            <a:off x="2247667" y="4110860"/>
            <a:ext cx="1118116" cy="173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4" name="Přímá spojnice 513"/>
          <p:cNvCxnSpPr>
            <a:stCxn id="468" idx="0"/>
            <a:endCxn id="470" idx="4"/>
          </p:cNvCxnSpPr>
          <p:nvPr/>
        </p:nvCxnSpPr>
        <p:spPr>
          <a:xfrm flipH="1" flipV="1">
            <a:off x="1213515" y="4104015"/>
            <a:ext cx="1556631" cy="1767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6" name="Přímá spojnice 515"/>
          <p:cNvCxnSpPr>
            <a:stCxn id="468" idx="0"/>
            <a:endCxn id="471" idx="4"/>
          </p:cNvCxnSpPr>
          <p:nvPr/>
        </p:nvCxnSpPr>
        <p:spPr>
          <a:xfrm flipH="1" flipV="1">
            <a:off x="1735995" y="4100163"/>
            <a:ext cx="1034152" cy="180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8" name="Přímá spojnice 517"/>
          <p:cNvCxnSpPr>
            <a:stCxn id="468" idx="0"/>
            <a:endCxn id="472" idx="4"/>
          </p:cNvCxnSpPr>
          <p:nvPr/>
        </p:nvCxnSpPr>
        <p:spPr>
          <a:xfrm flipH="1" flipV="1">
            <a:off x="2247667" y="4109313"/>
            <a:ext cx="522480" cy="171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" name="Přímá spojnice 519"/>
          <p:cNvCxnSpPr>
            <a:stCxn id="468" idx="0"/>
            <a:endCxn id="473" idx="4"/>
          </p:cNvCxnSpPr>
          <p:nvPr/>
        </p:nvCxnSpPr>
        <p:spPr>
          <a:xfrm flipV="1">
            <a:off x="2770147" y="4105636"/>
            <a:ext cx="0" cy="175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2" name="Přímá spojnice 521"/>
          <p:cNvCxnSpPr>
            <a:stCxn id="468" idx="0"/>
            <a:endCxn id="474" idx="4"/>
          </p:cNvCxnSpPr>
          <p:nvPr/>
        </p:nvCxnSpPr>
        <p:spPr>
          <a:xfrm flipV="1">
            <a:off x="2770147" y="4100163"/>
            <a:ext cx="542467" cy="1805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4" name="Přímá spojnice 523"/>
          <p:cNvCxnSpPr>
            <a:stCxn id="469" idx="0"/>
            <a:endCxn id="474" idx="4"/>
          </p:cNvCxnSpPr>
          <p:nvPr/>
        </p:nvCxnSpPr>
        <p:spPr>
          <a:xfrm flipV="1">
            <a:off x="3312614" y="4100163"/>
            <a:ext cx="0" cy="175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6" name="Přímá spojnice 525"/>
          <p:cNvCxnSpPr>
            <a:stCxn id="469" idx="0"/>
            <a:endCxn id="473" idx="4"/>
          </p:cNvCxnSpPr>
          <p:nvPr/>
        </p:nvCxnSpPr>
        <p:spPr>
          <a:xfrm flipH="1" flipV="1">
            <a:off x="2770147" y="4105636"/>
            <a:ext cx="542467" cy="1696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Přímá spojnice 527"/>
          <p:cNvCxnSpPr>
            <a:stCxn id="469" idx="0"/>
            <a:endCxn id="472" idx="4"/>
          </p:cNvCxnSpPr>
          <p:nvPr/>
        </p:nvCxnSpPr>
        <p:spPr>
          <a:xfrm flipH="1" flipV="1">
            <a:off x="2247667" y="4109313"/>
            <a:ext cx="1064947" cy="1659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Přímá spojnice 529"/>
          <p:cNvCxnSpPr>
            <a:stCxn id="469" idx="0"/>
            <a:endCxn id="471" idx="4"/>
          </p:cNvCxnSpPr>
          <p:nvPr/>
        </p:nvCxnSpPr>
        <p:spPr>
          <a:xfrm flipH="1" flipV="1">
            <a:off x="1735995" y="4100163"/>
            <a:ext cx="1576619" cy="175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Přímá spojnice 531"/>
          <p:cNvCxnSpPr>
            <a:stCxn id="469" idx="0"/>
            <a:endCxn id="470" idx="4"/>
          </p:cNvCxnSpPr>
          <p:nvPr/>
        </p:nvCxnSpPr>
        <p:spPr>
          <a:xfrm flipH="1" flipV="1">
            <a:off x="1213515" y="4104015"/>
            <a:ext cx="2099098" cy="1712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Přímá spojnice 539"/>
          <p:cNvCxnSpPr/>
          <p:nvPr/>
        </p:nvCxnSpPr>
        <p:spPr>
          <a:xfrm flipV="1">
            <a:off x="1204112" y="3822578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Přímá spojnice 540"/>
          <p:cNvCxnSpPr/>
          <p:nvPr/>
        </p:nvCxnSpPr>
        <p:spPr>
          <a:xfrm flipV="1">
            <a:off x="1204112" y="3818726"/>
            <a:ext cx="522479" cy="16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Přímá spojnice 541"/>
          <p:cNvCxnSpPr/>
          <p:nvPr/>
        </p:nvCxnSpPr>
        <p:spPr>
          <a:xfrm flipV="1">
            <a:off x="1204112" y="3827876"/>
            <a:ext cx="1034151" cy="159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3" name="Přímá spojnice 542"/>
          <p:cNvCxnSpPr/>
          <p:nvPr/>
        </p:nvCxnSpPr>
        <p:spPr>
          <a:xfrm flipV="1">
            <a:off x="1204112" y="3824199"/>
            <a:ext cx="1556631" cy="162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4" name="Přímá spojnice 543"/>
          <p:cNvCxnSpPr/>
          <p:nvPr/>
        </p:nvCxnSpPr>
        <p:spPr>
          <a:xfrm flipV="1">
            <a:off x="1204112" y="3820346"/>
            <a:ext cx="2099098" cy="166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5" name="Přímá spojnice 544"/>
          <p:cNvCxnSpPr/>
          <p:nvPr/>
        </p:nvCxnSpPr>
        <p:spPr>
          <a:xfrm flipH="1" flipV="1">
            <a:off x="1204112" y="3822578"/>
            <a:ext cx="522479" cy="160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6" name="Přímá spojnice 545"/>
          <p:cNvCxnSpPr/>
          <p:nvPr/>
        </p:nvCxnSpPr>
        <p:spPr>
          <a:xfrm flipV="1">
            <a:off x="1726592" y="3818726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7" name="Přímá spojnice 546"/>
          <p:cNvCxnSpPr/>
          <p:nvPr/>
        </p:nvCxnSpPr>
        <p:spPr>
          <a:xfrm flipV="1">
            <a:off x="1726592" y="3827876"/>
            <a:ext cx="511672" cy="155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8" name="Přímá spojnice 547"/>
          <p:cNvCxnSpPr/>
          <p:nvPr/>
        </p:nvCxnSpPr>
        <p:spPr>
          <a:xfrm flipV="1">
            <a:off x="1726592" y="3824199"/>
            <a:ext cx="1034151" cy="158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9" name="Přímá spojnice 548"/>
          <p:cNvCxnSpPr/>
          <p:nvPr/>
        </p:nvCxnSpPr>
        <p:spPr>
          <a:xfrm flipV="1">
            <a:off x="1726592" y="3818726"/>
            <a:ext cx="1576619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0" name="Přímá spojnice 549"/>
          <p:cNvCxnSpPr/>
          <p:nvPr/>
        </p:nvCxnSpPr>
        <p:spPr>
          <a:xfrm flipH="1" flipV="1">
            <a:off x="1204112" y="3822578"/>
            <a:ext cx="1034151" cy="169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1" name="Přímá spojnice 550"/>
          <p:cNvCxnSpPr/>
          <p:nvPr/>
        </p:nvCxnSpPr>
        <p:spPr>
          <a:xfrm flipH="1" flipV="1">
            <a:off x="1726592" y="3818726"/>
            <a:ext cx="511672" cy="173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2" name="Přímá spojnice 551"/>
          <p:cNvCxnSpPr/>
          <p:nvPr/>
        </p:nvCxnSpPr>
        <p:spPr>
          <a:xfrm flipV="1">
            <a:off x="2238264" y="3827876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3" name="Přímá spojnice 552"/>
          <p:cNvCxnSpPr/>
          <p:nvPr/>
        </p:nvCxnSpPr>
        <p:spPr>
          <a:xfrm flipV="1">
            <a:off x="2238264" y="3824199"/>
            <a:ext cx="522479" cy="168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4" name="Přímá spojnice 553"/>
          <p:cNvCxnSpPr/>
          <p:nvPr/>
        </p:nvCxnSpPr>
        <p:spPr>
          <a:xfrm flipV="1">
            <a:off x="2238264" y="3818726"/>
            <a:ext cx="1064946" cy="173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5" name="Přímá spojnice 554"/>
          <p:cNvCxnSpPr/>
          <p:nvPr/>
        </p:nvCxnSpPr>
        <p:spPr>
          <a:xfrm flipH="1" flipV="1">
            <a:off x="1204112" y="3822578"/>
            <a:ext cx="1556631" cy="16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6" name="Přímá spojnice 555"/>
          <p:cNvCxnSpPr/>
          <p:nvPr/>
        </p:nvCxnSpPr>
        <p:spPr>
          <a:xfrm flipH="1" flipV="1">
            <a:off x="1726592" y="3818726"/>
            <a:ext cx="1034151" cy="169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7" name="Přímá spojnice 556"/>
          <p:cNvCxnSpPr/>
          <p:nvPr/>
        </p:nvCxnSpPr>
        <p:spPr>
          <a:xfrm flipH="1" flipV="1">
            <a:off x="2238264" y="3827876"/>
            <a:ext cx="522479" cy="160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Přímá spojnice 557"/>
          <p:cNvCxnSpPr/>
          <p:nvPr/>
        </p:nvCxnSpPr>
        <p:spPr>
          <a:xfrm flipV="1">
            <a:off x="2760743" y="3824199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Přímá spojnice 558"/>
          <p:cNvCxnSpPr/>
          <p:nvPr/>
        </p:nvCxnSpPr>
        <p:spPr>
          <a:xfrm flipV="1">
            <a:off x="2760743" y="3818726"/>
            <a:ext cx="542467" cy="169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Přímá spojnice 559"/>
          <p:cNvCxnSpPr/>
          <p:nvPr/>
        </p:nvCxnSpPr>
        <p:spPr>
          <a:xfrm flipV="1">
            <a:off x="3303210" y="3818726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1" name="Přímá spojnice 560"/>
          <p:cNvCxnSpPr/>
          <p:nvPr/>
        </p:nvCxnSpPr>
        <p:spPr>
          <a:xfrm flipH="1" flipV="1">
            <a:off x="2760743" y="3824199"/>
            <a:ext cx="542467" cy="158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2" name="Přímá spojnice 561"/>
          <p:cNvCxnSpPr/>
          <p:nvPr/>
        </p:nvCxnSpPr>
        <p:spPr>
          <a:xfrm flipH="1" flipV="1">
            <a:off x="2238264" y="3827876"/>
            <a:ext cx="1064946" cy="155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Přímá spojnice 562"/>
          <p:cNvCxnSpPr/>
          <p:nvPr/>
        </p:nvCxnSpPr>
        <p:spPr>
          <a:xfrm flipH="1" flipV="1">
            <a:off x="1726592" y="3818726"/>
            <a:ext cx="1576619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Přímá spojnice 563"/>
          <p:cNvCxnSpPr/>
          <p:nvPr/>
        </p:nvCxnSpPr>
        <p:spPr>
          <a:xfrm flipH="1" flipV="1">
            <a:off x="1204112" y="3822578"/>
            <a:ext cx="2099098" cy="160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6" name="Přímá spojnice 615"/>
          <p:cNvCxnSpPr/>
          <p:nvPr/>
        </p:nvCxnSpPr>
        <p:spPr>
          <a:xfrm flipV="1">
            <a:off x="1217092" y="4386824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" name="Přímá spojnice 616"/>
          <p:cNvCxnSpPr/>
          <p:nvPr/>
        </p:nvCxnSpPr>
        <p:spPr>
          <a:xfrm flipV="1">
            <a:off x="1217092" y="4382972"/>
            <a:ext cx="522479" cy="1682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8" name="Přímá spojnice 617"/>
          <p:cNvCxnSpPr/>
          <p:nvPr/>
        </p:nvCxnSpPr>
        <p:spPr>
          <a:xfrm flipV="1">
            <a:off x="1217092" y="4392122"/>
            <a:ext cx="1034151" cy="159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9" name="Přímá spojnice 618"/>
          <p:cNvCxnSpPr/>
          <p:nvPr/>
        </p:nvCxnSpPr>
        <p:spPr>
          <a:xfrm flipV="1">
            <a:off x="1217092" y="4388445"/>
            <a:ext cx="1556631" cy="162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0" name="Přímá spojnice 619"/>
          <p:cNvCxnSpPr/>
          <p:nvPr/>
        </p:nvCxnSpPr>
        <p:spPr>
          <a:xfrm flipV="1">
            <a:off x="1217092" y="4384592"/>
            <a:ext cx="2099098" cy="1666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1" name="Přímá spojnice 620"/>
          <p:cNvCxnSpPr/>
          <p:nvPr/>
        </p:nvCxnSpPr>
        <p:spPr>
          <a:xfrm flipH="1" flipV="1">
            <a:off x="1217092" y="4386824"/>
            <a:ext cx="522479" cy="160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2" name="Přímá spojnice 621"/>
          <p:cNvCxnSpPr/>
          <p:nvPr/>
        </p:nvCxnSpPr>
        <p:spPr>
          <a:xfrm flipV="1">
            <a:off x="1739571" y="4382972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Přímá spojnice 622"/>
          <p:cNvCxnSpPr/>
          <p:nvPr/>
        </p:nvCxnSpPr>
        <p:spPr>
          <a:xfrm flipV="1">
            <a:off x="1739571" y="4392122"/>
            <a:ext cx="511672" cy="155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Přímá spojnice 623"/>
          <p:cNvCxnSpPr/>
          <p:nvPr/>
        </p:nvCxnSpPr>
        <p:spPr>
          <a:xfrm flipV="1">
            <a:off x="1739571" y="4388445"/>
            <a:ext cx="1034151" cy="158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5" name="Přímá spojnice 624"/>
          <p:cNvCxnSpPr/>
          <p:nvPr/>
        </p:nvCxnSpPr>
        <p:spPr>
          <a:xfrm flipV="1">
            <a:off x="1739571" y="4382972"/>
            <a:ext cx="1576619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6" name="Přímá spojnice 625"/>
          <p:cNvCxnSpPr/>
          <p:nvPr/>
        </p:nvCxnSpPr>
        <p:spPr>
          <a:xfrm flipH="1" flipV="1">
            <a:off x="1217092" y="4386824"/>
            <a:ext cx="1034151" cy="169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7" name="Přímá spojnice 626"/>
          <p:cNvCxnSpPr/>
          <p:nvPr/>
        </p:nvCxnSpPr>
        <p:spPr>
          <a:xfrm flipH="1" flipV="1">
            <a:off x="1739571" y="4382972"/>
            <a:ext cx="511672" cy="173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8" name="Přímá spojnice 627"/>
          <p:cNvCxnSpPr/>
          <p:nvPr/>
        </p:nvCxnSpPr>
        <p:spPr>
          <a:xfrm flipV="1">
            <a:off x="2251243" y="4392122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9" name="Přímá spojnice 628"/>
          <p:cNvCxnSpPr/>
          <p:nvPr/>
        </p:nvCxnSpPr>
        <p:spPr>
          <a:xfrm flipV="1">
            <a:off x="2251243" y="4388445"/>
            <a:ext cx="522479" cy="1680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0" name="Přímá spojnice 629"/>
          <p:cNvCxnSpPr/>
          <p:nvPr/>
        </p:nvCxnSpPr>
        <p:spPr>
          <a:xfrm flipV="1">
            <a:off x="2251243" y="4382972"/>
            <a:ext cx="1064946" cy="1735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1" name="Přímá spojnice 630"/>
          <p:cNvCxnSpPr/>
          <p:nvPr/>
        </p:nvCxnSpPr>
        <p:spPr>
          <a:xfrm flipH="1" flipV="1">
            <a:off x="1217092" y="4386824"/>
            <a:ext cx="1556631" cy="166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2" name="Přímá spojnice 631"/>
          <p:cNvCxnSpPr/>
          <p:nvPr/>
        </p:nvCxnSpPr>
        <p:spPr>
          <a:xfrm flipH="1" flipV="1">
            <a:off x="1739571" y="4382972"/>
            <a:ext cx="1034151" cy="169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3" name="Přímá spojnice 632"/>
          <p:cNvCxnSpPr/>
          <p:nvPr/>
        </p:nvCxnSpPr>
        <p:spPr>
          <a:xfrm flipH="1" flipV="1">
            <a:off x="2251243" y="4392122"/>
            <a:ext cx="522479" cy="1607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4" name="Přímá spojnice 633"/>
          <p:cNvCxnSpPr/>
          <p:nvPr/>
        </p:nvCxnSpPr>
        <p:spPr>
          <a:xfrm flipV="1">
            <a:off x="2773723" y="4388445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5" name="Přímá spojnice 634"/>
          <p:cNvCxnSpPr/>
          <p:nvPr/>
        </p:nvCxnSpPr>
        <p:spPr>
          <a:xfrm flipV="1">
            <a:off x="2773723" y="4382972"/>
            <a:ext cx="542467" cy="1698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6" name="Přímá spojnice 635"/>
          <p:cNvCxnSpPr/>
          <p:nvPr/>
        </p:nvCxnSpPr>
        <p:spPr>
          <a:xfrm flipV="1">
            <a:off x="3316189" y="4382972"/>
            <a:ext cx="0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7" name="Přímá spojnice 636"/>
          <p:cNvCxnSpPr/>
          <p:nvPr/>
        </p:nvCxnSpPr>
        <p:spPr>
          <a:xfrm flipH="1" flipV="1">
            <a:off x="2773723" y="4388445"/>
            <a:ext cx="542467" cy="158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Přímá spojnice 637"/>
          <p:cNvCxnSpPr/>
          <p:nvPr/>
        </p:nvCxnSpPr>
        <p:spPr>
          <a:xfrm flipH="1" flipV="1">
            <a:off x="2251243" y="4392122"/>
            <a:ext cx="1064946" cy="1552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9" name="Přímá spojnice 638"/>
          <p:cNvCxnSpPr/>
          <p:nvPr/>
        </p:nvCxnSpPr>
        <p:spPr>
          <a:xfrm flipH="1" flipV="1">
            <a:off x="1739571" y="4382972"/>
            <a:ext cx="1576619" cy="1644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0" name="Přímá spojnice 639"/>
          <p:cNvCxnSpPr/>
          <p:nvPr/>
        </p:nvCxnSpPr>
        <p:spPr>
          <a:xfrm flipH="1" flipV="1">
            <a:off x="1217092" y="4386824"/>
            <a:ext cx="2099098" cy="160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6" name="TextovéPole 645"/>
          <p:cNvSpPr txBox="1"/>
          <p:nvPr/>
        </p:nvSpPr>
        <p:spPr>
          <a:xfrm>
            <a:off x="1865646" y="3469898"/>
            <a:ext cx="588623" cy="338554"/>
          </a:xfrm>
          <a:prstGeom prst="rect">
            <a:avLst/>
          </a:prstGeom>
          <a:solidFill>
            <a:srgbClr val="DA828B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cs-CZ" sz="1600" smtClean="0"/>
              <a:t>MLP</a:t>
            </a:r>
            <a:endParaRPr lang="en-GB" sz="1600"/>
          </a:p>
        </p:txBody>
      </p:sp>
      <p:cxnSp>
        <p:nvCxnSpPr>
          <p:cNvPr id="655" name="Přímá spojnice se šipkou 654"/>
          <p:cNvCxnSpPr>
            <a:stCxn id="642" idx="2"/>
            <a:endCxn id="643" idx="0"/>
          </p:cNvCxnSpPr>
          <p:nvPr/>
        </p:nvCxnSpPr>
        <p:spPr>
          <a:xfrm>
            <a:off x="2263066" y="1390602"/>
            <a:ext cx="0" cy="19106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2" name="Přímá spojnice se šipkou 661"/>
          <p:cNvCxnSpPr>
            <a:stCxn id="643" idx="2"/>
            <a:endCxn id="12" idx="0"/>
          </p:cNvCxnSpPr>
          <p:nvPr/>
        </p:nvCxnSpPr>
        <p:spPr>
          <a:xfrm>
            <a:off x="2263066" y="1909177"/>
            <a:ext cx="3460" cy="18235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4" name="Přímá spojnice se šipkou 673"/>
          <p:cNvCxnSpPr>
            <a:stCxn id="12" idx="2"/>
            <a:endCxn id="463" idx="0"/>
          </p:cNvCxnSpPr>
          <p:nvPr/>
        </p:nvCxnSpPr>
        <p:spPr>
          <a:xfrm flipH="1">
            <a:off x="2263066" y="2424606"/>
            <a:ext cx="3460" cy="1583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8" name="Přímá spojnice se šipkou 677"/>
          <p:cNvCxnSpPr>
            <a:stCxn id="463" idx="2"/>
            <a:endCxn id="644" idx="0"/>
          </p:cNvCxnSpPr>
          <p:nvPr/>
        </p:nvCxnSpPr>
        <p:spPr>
          <a:xfrm>
            <a:off x="2263066" y="4637712"/>
            <a:ext cx="0" cy="1681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Přímá spojnice se šipkou 680"/>
          <p:cNvCxnSpPr>
            <a:stCxn id="644" idx="2"/>
            <a:endCxn id="645" idx="0"/>
          </p:cNvCxnSpPr>
          <p:nvPr/>
        </p:nvCxnSpPr>
        <p:spPr>
          <a:xfrm>
            <a:off x="2263066" y="5388792"/>
            <a:ext cx="0" cy="2541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6" name="Přímá spojnice se šipkou 685"/>
          <p:cNvCxnSpPr>
            <a:stCxn id="645" idx="2"/>
            <a:endCxn id="464" idx="0"/>
          </p:cNvCxnSpPr>
          <p:nvPr/>
        </p:nvCxnSpPr>
        <p:spPr>
          <a:xfrm>
            <a:off x="2263066" y="6153150"/>
            <a:ext cx="0" cy="1953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2" name="Pravá složená závorka 691"/>
          <p:cNvSpPr/>
          <p:nvPr/>
        </p:nvSpPr>
        <p:spPr>
          <a:xfrm rot="10800000">
            <a:off x="583272" y="2573594"/>
            <a:ext cx="316429" cy="2127514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p:sp>
        <p:nvSpPr>
          <p:cNvPr id="693" name="TextovéPole 692"/>
          <p:cNvSpPr txBox="1"/>
          <p:nvPr/>
        </p:nvSpPr>
        <p:spPr>
          <a:xfrm>
            <a:off x="-12747" y="3465628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600" b="1" smtClean="0"/>
              <a:t>N ×</a:t>
            </a:r>
            <a:endParaRPr lang="en-GB" sz="1600" b="1"/>
          </a:p>
        </p:txBody>
      </p:sp>
      <p:cxnSp>
        <p:nvCxnSpPr>
          <p:cNvPr id="694" name="Přímá spojnice se šipkou 693"/>
          <p:cNvCxnSpPr>
            <a:stCxn id="14" idx="2"/>
            <a:endCxn id="646" idx="0"/>
          </p:cNvCxnSpPr>
          <p:nvPr/>
        </p:nvCxnSpPr>
        <p:spPr>
          <a:xfrm>
            <a:off x="2107802" y="3298355"/>
            <a:ext cx="52156" cy="17154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4" name="TextovéPole 703"/>
          <p:cNvSpPr txBox="1"/>
          <p:nvPr/>
        </p:nvSpPr>
        <p:spPr>
          <a:xfrm>
            <a:off x="899702" y="98962"/>
            <a:ext cx="727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Model typu GP</a:t>
            </a:r>
            <a:r>
              <a:rPr lang="cs-CZ" sz="36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</a:t>
            </a:r>
            <a:endParaRPr lang="cs-CZ" sz="36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07" name="TextovéPole 706"/>
          <p:cNvSpPr txBox="1"/>
          <p:nvPr/>
        </p:nvSpPr>
        <p:spPr>
          <a:xfrm>
            <a:off x="4064000" y="100228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Máma mele</a:t>
            </a:r>
            <a:endParaRPr lang="en-GB"/>
          </a:p>
        </p:txBody>
      </p:sp>
      <p:grpSp>
        <p:nvGrpSpPr>
          <p:cNvPr id="720" name="Skupina 719"/>
          <p:cNvGrpSpPr/>
          <p:nvPr/>
        </p:nvGrpSpPr>
        <p:grpSpPr>
          <a:xfrm>
            <a:off x="4064000" y="1553967"/>
            <a:ext cx="1225015" cy="369332"/>
            <a:chOff x="3729062" y="1951804"/>
            <a:chExt cx="1225015" cy="384018"/>
          </a:xfrm>
        </p:grpSpPr>
        <p:sp>
          <p:nvSpPr>
            <p:cNvPr id="713" name="Obdélník 712"/>
            <p:cNvSpPr/>
            <p:nvPr/>
          </p:nvSpPr>
          <p:spPr>
            <a:xfrm>
              <a:off x="3824700" y="1992052"/>
              <a:ext cx="292960" cy="3275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5" name="Obdélník 714"/>
            <p:cNvSpPr/>
            <p:nvPr/>
          </p:nvSpPr>
          <p:spPr>
            <a:xfrm>
              <a:off x="4117660" y="1993622"/>
              <a:ext cx="266700" cy="3275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6" name="Obdélník 715"/>
            <p:cNvSpPr/>
            <p:nvPr/>
          </p:nvSpPr>
          <p:spPr>
            <a:xfrm>
              <a:off x="4384360" y="1993622"/>
              <a:ext cx="486434" cy="32751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9" name="TextovéPole 718"/>
            <p:cNvSpPr txBox="1"/>
            <p:nvPr/>
          </p:nvSpPr>
          <p:spPr>
            <a:xfrm>
              <a:off x="3729062" y="1951804"/>
              <a:ext cx="1225015" cy="38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/>
                <a:t>Máma mele</a:t>
              </a:r>
              <a:endParaRPr lang="en-GB"/>
            </a:p>
          </p:txBody>
        </p:sp>
      </p:grpSp>
      <p:sp>
        <p:nvSpPr>
          <p:cNvPr id="722" name="Obdélník 721"/>
          <p:cNvSpPr/>
          <p:nvPr/>
        </p:nvSpPr>
        <p:spPr>
          <a:xfrm>
            <a:off x="5289015" y="1551273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cs-CZ" altLang="en-US" smtClean="0">
                <a:latin typeface="+mj-lt"/>
              </a:rPr>
              <a:t>[</a:t>
            </a:r>
            <a:r>
              <a:rPr lang="en-US" altLang="en-US" smtClean="0">
                <a:solidFill>
                  <a:srgbClr val="ED7D31"/>
                </a:solidFill>
                <a:latin typeface="+mj-lt"/>
              </a:rPr>
              <a:t>92767</a:t>
            </a:r>
            <a:r>
              <a:rPr lang="en-US" altLang="en-US">
                <a:latin typeface="+mj-lt"/>
              </a:rPr>
              <a:t>, </a:t>
            </a:r>
            <a:r>
              <a:rPr lang="en-US" altLang="en-US">
                <a:solidFill>
                  <a:srgbClr val="C5E0B4"/>
                </a:solidFill>
                <a:latin typeface="+mj-lt"/>
              </a:rPr>
              <a:t>809</a:t>
            </a:r>
            <a:r>
              <a:rPr lang="en-US" altLang="en-US">
                <a:latin typeface="+mj-lt"/>
              </a:rPr>
              <a:t>, </a:t>
            </a:r>
            <a:r>
              <a:rPr lang="en-US" altLang="en-US" smtClean="0">
                <a:solidFill>
                  <a:srgbClr val="7030A0"/>
                </a:solidFill>
                <a:latin typeface="+mj-lt"/>
              </a:rPr>
              <a:t>96434</a:t>
            </a:r>
            <a:r>
              <a:rPr lang="cs-CZ" altLang="en-US" smtClean="0">
                <a:latin typeface="+mj-lt"/>
              </a:rPr>
              <a:t>]</a:t>
            </a:r>
            <a:endParaRPr lang="en-US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0" name="TextovéPole 729"/>
              <p:cNvSpPr txBox="1"/>
              <p:nvPr/>
            </p:nvSpPr>
            <p:spPr>
              <a:xfrm>
                <a:off x="4108271" y="2106969"/>
                <a:ext cx="367088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30" name="TextovéPole 7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271" y="2106969"/>
                <a:ext cx="367088" cy="319318"/>
              </a:xfrm>
              <a:prstGeom prst="rect">
                <a:avLst/>
              </a:prstGeom>
              <a:blipFill>
                <a:blip r:embed="rId2"/>
                <a:stretch>
                  <a:fillRect l="-16667" r="-1666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1" name="TextovéPole 730"/>
          <p:cNvSpPr txBox="1"/>
          <p:nvPr/>
        </p:nvSpPr>
        <p:spPr>
          <a:xfrm>
            <a:off x="4420111" y="207314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[</a:t>
            </a:r>
            <a:r>
              <a:rPr lang="cs-CZ" smtClean="0">
                <a:solidFill>
                  <a:srgbClr val="ED7D31"/>
                </a:solidFill>
              </a:rPr>
              <a:t>0.12</a:t>
            </a:r>
            <a:r>
              <a:rPr lang="cs-CZ" smtClean="0"/>
              <a:t>, </a:t>
            </a:r>
            <a:r>
              <a:rPr lang="cs-CZ" smtClean="0">
                <a:solidFill>
                  <a:srgbClr val="ED7D31"/>
                </a:solidFill>
              </a:rPr>
              <a:t>0.018</a:t>
            </a:r>
            <a:r>
              <a:rPr lang="cs-CZ" smtClean="0"/>
              <a:t>, </a:t>
            </a:r>
            <a:r>
              <a:rPr lang="cs-CZ" smtClean="0">
                <a:solidFill>
                  <a:srgbClr val="ED7D31"/>
                </a:solidFill>
              </a:rPr>
              <a:t>0.259</a:t>
            </a:r>
            <a:r>
              <a:rPr lang="cs-CZ" smtClean="0"/>
              <a:t>, …]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3" name="TextovéPole 732"/>
              <p:cNvSpPr txBox="1"/>
              <p:nvPr/>
            </p:nvSpPr>
            <p:spPr>
              <a:xfrm rot="2095981">
                <a:off x="6555576" y="3090855"/>
                <a:ext cx="385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  <m:t>𝑚𝑎</m:t>
                          </m:r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33" name="TextovéPole 7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5981">
                <a:off x="6555576" y="3090855"/>
                <a:ext cx="385555" cy="276999"/>
              </a:xfrm>
              <a:prstGeom prst="rect">
                <a:avLst/>
              </a:prstGeom>
              <a:blipFill>
                <a:blip r:embed="rId3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4" name="TextovéPole 733"/>
          <p:cNvSpPr txBox="1"/>
          <p:nvPr/>
        </p:nvSpPr>
        <p:spPr>
          <a:xfrm>
            <a:off x="7059620" y="207314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[</a:t>
            </a:r>
            <a:r>
              <a:rPr lang="cs-CZ" smtClean="0">
                <a:solidFill>
                  <a:srgbClr val="C5E0B4"/>
                </a:solidFill>
              </a:rPr>
              <a:t>0.02</a:t>
            </a:r>
            <a:r>
              <a:rPr lang="cs-CZ" smtClean="0"/>
              <a:t>, </a:t>
            </a:r>
            <a:r>
              <a:rPr lang="cs-CZ" smtClean="0">
                <a:solidFill>
                  <a:srgbClr val="C5E0B4"/>
                </a:solidFill>
              </a:rPr>
              <a:t>0.318</a:t>
            </a:r>
            <a:r>
              <a:rPr lang="cs-CZ" smtClean="0"/>
              <a:t>, </a:t>
            </a:r>
            <a:r>
              <a:rPr lang="cs-CZ" smtClean="0">
                <a:solidFill>
                  <a:srgbClr val="C5E0B4"/>
                </a:solidFill>
              </a:rPr>
              <a:t>0.151</a:t>
            </a:r>
            <a:r>
              <a:rPr lang="cs-CZ" smtClean="0"/>
              <a:t>, …]</a:t>
            </a:r>
            <a:endParaRPr lang="en-GB"/>
          </a:p>
        </p:txBody>
      </p:sp>
      <p:sp>
        <p:nvSpPr>
          <p:cNvPr id="735" name="TextovéPole 734"/>
          <p:cNvSpPr txBox="1"/>
          <p:nvPr/>
        </p:nvSpPr>
        <p:spPr>
          <a:xfrm>
            <a:off x="6499663" y="214409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;</a:t>
            </a:r>
            <a:endParaRPr lang="en-GB"/>
          </a:p>
        </p:txBody>
      </p:sp>
      <p:sp>
        <p:nvSpPr>
          <p:cNvPr id="736" name="TextovéPole 735"/>
          <p:cNvSpPr txBox="1"/>
          <p:nvPr/>
        </p:nvSpPr>
        <p:spPr>
          <a:xfrm>
            <a:off x="9122894" y="22399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;</a:t>
            </a:r>
            <a:endParaRPr lang="en-GB"/>
          </a:p>
        </p:txBody>
      </p:sp>
      <p:sp>
        <p:nvSpPr>
          <p:cNvPr id="738" name="Obdélník 737"/>
          <p:cNvSpPr/>
          <p:nvPr/>
        </p:nvSpPr>
        <p:spPr>
          <a:xfrm>
            <a:off x="9258076" y="21281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/>
              <a:t>…</a:t>
            </a:r>
            <a:endParaRPr lang="en-GB"/>
          </a:p>
        </p:txBody>
      </p:sp>
      <p:pic>
        <p:nvPicPr>
          <p:cNvPr id="739" name="Obrázek 7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49" y="3032782"/>
            <a:ext cx="1184655" cy="118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7" name="TextovéPole 746"/>
              <p:cNvSpPr txBox="1"/>
              <p:nvPr/>
            </p:nvSpPr>
            <p:spPr>
              <a:xfrm rot="819116">
                <a:off x="5349854" y="3259867"/>
                <a:ext cx="367088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47" name="TextovéPole 7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19116">
                <a:off x="5349854" y="3259867"/>
                <a:ext cx="367088" cy="319318"/>
              </a:xfrm>
              <a:prstGeom prst="rect">
                <a:avLst/>
              </a:prstGeom>
              <a:blipFill>
                <a:blip r:embed="rId5"/>
                <a:stretch>
                  <a:fillRect l="-13889" r="-1111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8" name="TextovéPole 747"/>
              <p:cNvSpPr txBox="1"/>
              <p:nvPr/>
            </p:nvSpPr>
            <p:spPr>
              <a:xfrm rot="19109751">
                <a:off x="5894164" y="3764966"/>
                <a:ext cx="556499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𝑚𝑒𝑙𝑒</m:t>
                          </m:r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48" name="TextovéPole 7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751">
                <a:off x="5894164" y="3764966"/>
                <a:ext cx="556499" cy="317972"/>
              </a:xfrm>
              <a:prstGeom prst="rect">
                <a:avLst/>
              </a:prstGeom>
              <a:blipFill>
                <a:blip r:embed="rId6"/>
                <a:stretch>
                  <a:fillRect l="-962" r="-7692" b="-7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4" name="Přímá spojnice se šipkou 753"/>
          <p:cNvCxnSpPr>
            <a:stCxn id="747" idx="3"/>
            <a:endCxn id="733" idx="1"/>
          </p:cNvCxnSpPr>
          <p:nvPr/>
        </p:nvCxnSpPr>
        <p:spPr>
          <a:xfrm flipV="1">
            <a:off x="5711756" y="3118967"/>
            <a:ext cx="878554" cy="34388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Přímá spojnice se šipkou 755"/>
          <p:cNvCxnSpPr>
            <a:stCxn id="747" idx="3"/>
            <a:endCxn id="748" idx="0"/>
          </p:cNvCxnSpPr>
          <p:nvPr/>
        </p:nvCxnSpPr>
        <p:spPr>
          <a:xfrm>
            <a:off x="5711756" y="3462847"/>
            <a:ext cx="355302" cy="34203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4" name="Přímá spojnice se šipkou 763"/>
          <p:cNvCxnSpPr>
            <a:stCxn id="733" idx="2"/>
            <a:endCxn id="747" idx="3"/>
          </p:cNvCxnSpPr>
          <p:nvPr/>
        </p:nvCxnSpPr>
        <p:spPr>
          <a:xfrm flipH="1">
            <a:off x="5711756" y="3342900"/>
            <a:ext cx="957291" cy="11994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Přímá spojnice se šipkou 767"/>
          <p:cNvCxnSpPr>
            <a:stCxn id="733" idx="2"/>
            <a:endCxn id="748" idx="3"/>
          </p:cNvCxnSpPr>
          <p:nvPr/>
        </p:nvCxnSpPr>
        <p:spPr>
          <a:xfrm flipH="1">
            <a:off x="6380797" y="3342900"/>
            <a:ext cx="288250" cy="396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5" name="Obrázek 7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15" y="2854432"/>
            <a:ext cx="1504950" cy="1504950"/>
          </a:xfrm>
          <a:prstGeom prst="rect">
            <a:avLst/>
          </a:prstGeom>
        </p:spPr>
      </p:pic>
      <p:sp>
        <p:nvSpPr>
          <p:cNvPr id="796" name="Šipka doprava 795"/>
          <p:cNvSpPr/>
          <p:nvPr/>
        </p:nvSpPr>
        <p:spPr>
          <a:xfrm>
            <a:off x="7126633" y="3462847"/>
            <a:ext cx="628716" cy="26791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7" name="TextovéPole 796"/>
              <p:cNvSpPr txBox="1"/>
              <p:nvPr/>
            </p:nvSpPr>
            <p:spPr>
              <a:xfrm>
                <a:off x="6768283" y="2141816"/>
                <a:ext cx="385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  <m:t>𝑚𝑎</m:t>
                          </m:r>
                        </m:e>
                      </m:acc>
                    </m:oMath>
                  </m:oMathPara>
                </a14:m>
                <a:endParaRPr lang="en-GB">
                  <a:solidFill>
                    <a:srgbClr val="C5E0B4"/>
                  </a:solidFill>
                </a:endParaRPr>
              </a:p>
            </p:txBody>
          </p:sp>
        </mc:Choice>
        <mc:Fallback xmlns="">
          <p:sp>
            <p:nvSpPr>
              <p:cNvPr id="797" name="TextovéPole 7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283" y="2141816"/>
                <a:ext cx="385555" cy="276999"/>
              </a:xfrm>
              <a:prstGeom prst="rect">
                <a:avLst/>
              </a:prstGeom>
              <a:blipFill>
                <a:blip r:embed="rId8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357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391105" y="280327"/>
            <a:ext cx="11471564" cy="747539"/>
          </a:xfrm>
          <a:prstGeom prst="rect">
            <a:avLst/>
          </a:prstGeom>
          <a:solidFill>
            <a:schemeClr val="accent5"/>
          </a:solidFill>
          <a:ln>
            <a:noFill/>
          </a:ln>
          <a:effectLst>
            <a:outerShdw blurRad="127000" dist="508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51315" y="318405"/>
            <a:ext cx="2520142" cy="682764"/>
          </a:xfrm>
        </p:spPr>
        <p:txBody>
          <a:bodyPr>
            <a:normAutofit fontScale="90000"/>
          </a:bodyPr>
          <a:lstStyle/>
          <a:p>
            <a:r>
              <a:rPr lang="cs-CZ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Program</a:t>
            </a:r>
            <a:endParaRPr lang="en-GB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11720337" y="6369698"/>
            <a:ext cx="334279" cy="365125"/>
          </a:xfrm>
          <a:solidFill>
            <a:schemeClr val="accent5"/>
          </a:solidFill>
          <a:ln>
            <a:noFill/>
          </a:ln>
        </p:spPr>
        <p:txBody>
          <a:bodyPr/>
          <a:lstStyle/>
          <a:p>
            <a:pPr algn="ctr"/>
            <a:fld id="{A4A5C014-9130-4439-AA7C-0B074F41CDCC}" type="slidenum">
              <a:rPr lang="en-GB" sz="1600" b="1" smtClean="0">
                <a:solidFill>
                  <a:schemeClr val="bg1"/>
                </a:solidFill>
                <a:latin typeface="Garamond" panose="02020404030301010803" pitchFamily="18" charset="0"/>
              </a:rPr>
              <a:pPr algn="ctr"/>
              <a:t>2</a:t>
            </a:fld>
            <a:endParaRPr lang="en-GB" sz="16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pSp>
        <p:nvGrpSpPr>
          <p:cNvPr id="37" name="Skupina 36"/>
          <p:cNvGrpSpPr/>
          <p:nvPr/>
        </p:nvGrpSpPr>
        <p:grpSpPr>
          <a:xfrm>
            <a:off x="679940" y="2452391"/>
            <a:ext cx="4249957" cy="1015663"/>
            <a:chOff x="662356" y="1895544"/>
            <a:chExt cx="4249957" cy="1015663"/>
          </a:xfrm>
        </p:grpSpPr>
        <p:sp>
          <p:nvSpPr>
            <p:cNvPr id="36" name="Obdélník 35"/>
            <p:cNvSpPr/>
            <p:nvPr/>
          </p:nvSpPr>
          <p:spPr>
            <a:xfrm>
              <a:off x="662356" y="2074985"/>
              <a:ext cx="627184" cy="65649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Skupina 14"/>
            <p:cNvGrpSpPr/>
            <p:nvPr/>
          </p:nvGrpSpPr>
          <p:grpSpPr>
            <a:xfrm>
              <a:off x="727515" y="1895544"/>
              <a:ext cx="4184798" cy="1015663"/>
              <a:chOff x="727515" y="1895544"/>
              <a:chExt cx="4184798" cy="1015663"/>
            </a:xfrm>
          </p:grpSpPr>
          <p:sp>
            <p:nvSpPr>
              <p:cNvPr id="12" name="TextovéPole 11"/>
              <p:cNvSpPr txBox="1"/>
              <p:nvPr/>
            </p:nvSpPr>
            <p:spPr>
              <a:xfrm>
                <a:off x="727515" y="1895544"/>
                <a:ext cx="489236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sz="6000" b="1" dirty="0" smtClean="0">
                    <a:solidFill>
                      <a:schemeClr val="bg1"/>
                    </a:solidFill>
                  </a:rPr>
                  <a:t>1</a:t>
                </a:r>
                <a:endParaRPr lang="en-US" sz="6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Obdélník 12"/>
              <p:cNvSpPr/>
              <p:nvPr/>
            </p:nvSpPr>
            <p:spPr>
              <a:xfrm>
                <a:off x="1318124" y="1937212"/>
                <a:ext cx="359418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 sz="2800" b="1" dirty="0">
                    <a:latin typeface="Garamond" panose="02020404030301010803" pitchFamily="18" charset="0"/>
                  </a:rPr>
                  <a:t>Úvod do problematiky</a:t>
                </a:r>
                <a:endParaRPr lang="en-US" sz="2800" dirty="0"/>
              </a:p>
            </p:txBody>
          </p:sp>
          <p:sp>
            <p:nvSpPr>
              <p:cNvPr id="14" name="Obdélník 13"/>
              <p:cNvSpPr/>
              <p:nvPr/>
            </p:nvSpPr>
            <p:spPr>
              <a:xfrm>
                <a:off x="1326531" y="2464749"/>
                <a:ext cx="30718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 dirty="0">
                    <a:latin typeface="Garamond" panose="02020404030301010803" pitchFamily="18" charset="0"/>
                  </a:rPr>
                  <a:t>neuronové sítě, proces </a:t>
                </a:r>
                <a:r>
                  <a:rPr lang="cs-CZ">
                    <a:latin typeface="Garamond" panose="02020404030301010803" pitchFamily="18" charset="0"/>
                  </a:rPr>
                  <a:t>učení</a:t>
                </a:r>
                <a:r>
                  <a:rPr lang="cs-CZ" smtClean="0">
                    <a:latin typeface="Garamond" panose="02020404030301010803" pitchFamily="18" charset="0"/>
                  </a:rPr>
                  <a:t>,…</a:t>
                </a:r>
                <a:endParaRPr lang="en-US" dirty="0"/>
              </a:p>
            </p:txBody>
          </p:sp>
        </p:grpSp>
      </p:grpSp>
      <p:grpSp>
        <p:nvGrpSpPr>
          <p:cNvPr id="35" name="Skupina 34"/>
          <p:cNvGrpSpPr/>
          <p:nvPr/>
        </p:nvGrpSpPr>
        <p:grpSpPr>
          <a:xfrm>
            <a:off x="668217" y="3800544"/>
            <a:ext cx="5526926" cy="1015663"/>
            <a:chOff x="697525" y="2962344"/>
            <a:chExt cx="5526926" cy="1015663"/>
          </a:xfrm>
        </p:grpSpPr>
        <p:sp>
          <p:nvSpPr>
            <p:cNvPr id="34" name="Obdélník 33"/>
            <p:cNvSpPr/>
            <p:nvPr/>
          </p:nvSpPr>
          <p:spPr>
            <a:xfrm>
              <a:off x="697525" y="3135923"/>
              <a:ext cx="627184" cy="65649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Skupina 15"/>
            <p:cNvGrpSpPr/>
            <p:nvPr/>
          </p:nvGrpSpPr>
          <p:grpSpPr>
            <a:xfrm>
              <a:off x="733377" y="2962344"/>
              <a:ext cx="5491074" cy="1015663"/>
              <a:chOff x="727515" y="1895544"/>
              <a:chExt cx="5491074" cy="1015663"/>
            </a:xfrm>
          </p:grpSpPr>
          <p:sp>
            <p:nvSpPr>
              <p:cNvPr id="17" name="TextovéPole 16"/>
              <p:cNvSpPr txBox="1"/>
              <p:nvPr/>
            </p:nvSpPr>
            <p:spPr>
              <a:xfrm>
                <a:off x="727515" y="1895544"/>
                <a:ext cx="54534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sz="6000" b="1" dirty="0">
                    <a:solidFill>
                      <a:schemeClr val="bg1"/>
                    </a:solidFill>
                  </a:rPr>
                  <a:t>2</a:t>
                </a:r>
                <a:endParaRPr lang="en-US" sz="6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Obdélník 17"/>
              <p:cNvSpPr/>
              <p:nvPr/>
            </p:nvSpPr>
            <p:spPr>
              <a:xfrm>
                <a:off x="1359159" y="1948935"/>
                <a:ext cx="47434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 sz="2800" b="1" dirty="0" smtClean="0">
                    <a:latin typeface="Garamond" panose="02020404030301010803" pitchFamily="18" charset="0"/>
                  </a:rPr>
                  <a:t>Velké jazykové modely (LLM)</a:t>
                </a:r>
                <a:endParaRPr lang="en-US" sz="2800" dirty="0"/>
              </a:p>
            </p:txBody>
          </p:sp>
          <p:sp>
            <p:nvSpPr>
              <p:cNvPr id="19" name="Obdélník 18"/>
              <p:cNvSpPr/>
              <p:nvPr/>
            </p:nvSpPr>
            <p:spPr>
              <a:xfrm>
                <a:off x="1384252" y="2458883"/>
                <a:ext cx="48343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>
                    <a:latin typeface="Garamond" panose="02020404030301010803" pitchFamily="18" charset="0"/>
                  </a:rPr>
                  <a:t>a</a:t>
                </a:r>
                <a:r>
                  <a:rPr lang="cs-CZ" smtClean="0">
                    <a:latin typeface="Garamond" panose="02020404030301010803" pitchFamily="18" charset="0"/>
                  </a:rPr>
                  <a:t>rchitektura transformátorů, embedding, kontext,…</a:t>
                </a:r>
                <a:endParaRPr lang="en-US" dirty="0"/>
              </a:p>
            </p:txBody>
          </p:sp>
        </p:grpSp>
      </p:grpSp>
      <p:grpSp>
        <p:nvGrpSpPr>
          <p:cNvPr id="33" name="Skupina 32"/>
          <p:cNvGrpSpPr/>
          <p:nvPr/>
        </p:nvGrpSpPr>
        <p:grpSpPr>
          <a:xfrm>
            <a:off x="6976877" y="3800544"/>
            <a:ext cx="4111009" cy="1015663"/>
            <a:chOff x="720971" y="4099482"/>
            <a:chExt cx="4111009" cy="1015663"/>
          </a:xfrm>
        </p:grpSpPr>
        <p:sp>
          <p:nvSpPr>
            <p:cNvPr id="31" name="Obdélník 30"/>
            <p:cNvSpPr/>
            <p:nvPr/>
          </p:nvSpPr>
          <p:spPr>
            <a:xfrm>
              <a:off x="720971" y="4273063"/>
              <a:ext cx="627184" cy="6564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Skupina 21"/>
            <p:cNvGrpSpPr/>
            <p:nvPr/>
          </p:nvGrpSpPr>
          <p:grpSpPr>
            <a:xfrm>
              <a:off x="762685" y="4099482"/>
              <a:ext cx="4069295" cy="1015663"/>
              <a:chOff x="692346" y="1877960"/>
              <a:chExt cx="4069295" cy="1015663"/>
            </a:xfrm>
          </p:grpSpPr>
          <p:sp>
            <p:nvSpPr>
              <p:cNvPr id="23" name="TextovéPole 22"/>
              <p:cNvSpPr txBox="1"/>
              <p:nvPr/>
            </p:nvSpPr>
            <p:spPr>
              <a:xfrm>
                <a:off x="692346" y="1877960"/>
                <a:ext cx="54534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sz="6000" b="1" dirty="0">
                    <a:solidFill>
                      <a:schemeClr val="bg1"/>
                    </a:solidFill>
                  </a:rPr>
                  <a:t>4</a:t>
                </a:r>
                <a:endParaRPr lang="en-US" sz="6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Obdélník 23"/>
              <p:cNvSpPr/>
              <p:nvPr/>
            </p:nvSpPr>
            <p:spPr>
              <a:xfrm>
                <a:off x="1306406" y="1907903"/>
                <a:ext cx="236154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 sz="3200" b="1" dirty="0" smtClean="0">
                    <a:latin typeface="Garamond" panose="02020404030301010803" pitchFamily="18" charset="0"/>
                  </a:rPr>
                  <a:t>LLM v praxi</a:t>
                </a:r>
                <a:endParaRPr lang="en-US" sz="3200" dirty="0"/>
              </a:p>
            </p:txBody>
          </p:sp>
          <p:sp>
            <p:nvSpPr>
              <p:cNvPr id="25" name="Obdélník 24"/>
              <p:cNvSpPr/>
              <p:nvPr/>
            </p:nvSpPr>
            <p:spPr>
              <a:xfrm>
                <a:off x="1297231" y="2441303"/>
                <a:ext cx="34644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 dirty="0">
                    <a:latin typeface="Garamond" panose="02020404030301010803" pitchFamily="18" charset="0"/>
                  </a:rPr>
                  <a:t>Příklady použití </a:t>
                </a:r>
                <a:r>
                  <a:rPr lang="cs-CZ" dirty="0" smtClean="0">
                    <a:latin typeface="Garamond" panose="02020404030301010803" pitchFamily="18" charset="0"/>
                  </a:rPr>
                  <a:t>pro </a:t>
                </a:r>
                <a:r>
                  <a:rPr lang="cs-CZ" dirty="0">
                    <a:latin typeface="Garamond" panose="02020404030301010803" pitchFamily="18" charset="0"/>
                  </a:rPr>
                  <a:t>usnadnění práce</a:t>
                </a:r>
                <a:endParaRPr lang="en-US" dirty="0"/>
              </a:p>
            </p:txBody>
          </p:sp>
        </p:grpSp>
      </p:grpSp>
      <p:grpSp>
        <p:nvGrpSpPr>
          <p:cNvPr id="32" name="Skupina 31"/>
          <p:cNvGrpSpPr/>
          <p:nvPr/>
        </p:nvGrpSpPr>
        <p:grpSpPr>
          <a:xfrm>
            <a:off x="6976877" y="2375265"/>
            <a:ext cx="4069023" cy="1015663"/>
            <a:chOff x="7397263" y="1584881"/>
            <a:chExt cx="4069023" cy="1015663"/>
          </a:xfrm>
        </p:grpSpPr>
        <p:sp>
          <p:nvSpPr>
            <p:cNvPr id="30" name="Obdélník 29"/>
            <p:cNvSpPr/>
            <p:nvPr/>
          </p:nvSpPr>
          <p:spPr>
            <a:xfrm>
              <a:off x="7397263" y="1776047"/>
              <a:ext cx="627184" cy="65649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Skupina 25"/>
            <p:cNvGrpSpPr/>
            <p:nvPr/>
          </p:nvGrpSpPr>
          <p:grpSpPr>
            <a:xfrm>
              <a:off x="7421394" y="1584881"/>
              <a:ext cx="4044892" cy="1015663"/>
              <a:chOff x="674762" y="1866237"/>
              <a:chExt cx="4044892" cy="1015663"/>
            </a:xfrm>
          </p:grpSpPr>
          <p:sp>
            <p:nvSpPr>
              <p:cNvPr id="27" name="TextovéPole 26"/>
              <p:cNvSpPr txBox="1"/>
              <p:nvPr/>
            </p:nvSpPr>
            <p:spPr>
              <a:xfrm>
                <a:off x="674762" y="1866237"/>
                <a:ext cx="545342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sz="6000" b="1" smtClean="0">
                    <a:solidFill>
                      <a:schemeClr val="bg1"/>
                    </a:solidFill>
                  </a:rPr>
                  <a:t>3</a:t>
                </a:r>
                <a:endParaRPr lang="en-US" sz="6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Obdélník 27"/>
              <p:cNvSpPr/>
              <p:nvPr/>
            </p:nvSpPr>
            <p:spPr>
              <a:xfrm>
                <a:off x="1318129" y="1896180"/>
                <a:ext cx="169572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 sz="3200" b="1" dirty="0" smtClean="0">
                    <a:latin typeface="Garamond" panose="02020404030301010803" pitchFamily="18" charset="0"/>
                  </a:rPr>
                  <a:t>Varování</a:t>
                </a:r>
                <a:endParaRPr lang="en-US" sz="3200" dirty="0"/>
              </a:p>
            </p:txBody>
          </p:sp>
          <p:sp>
            <p:nvSpPr>
              <p:cNvPr id="29" name="Obdélník 28"/>
              <p:cNvSpPr/>
              <p:nvPr/>
            </p:nvSpPr>
            <p:spPr>
              <a:xfrm>
                <a:off x="1285509" y="2447164"/>
                <a:ext cx="343414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 dirty="0" smtClean="0">
                    <a:latin typeface="Garamond" panose="02020404030301010803" pitchFamily="18" charset="0"/>
                  </a:rPr>
                  <a:t> Rizika a etické aspekty </a:t>
                </a:r>
                <a:r>
                  <a:rPr lang="cs-CZ" dirty="0">
                    <a:latin typeface="Garamond" panose="02020404030301010803" pitchFamily="18" charset="0"/>
                  </a:rPr>
                  <a:t>použití </a:t>
                </a:r>
                <a:r>
                  <a:rPr lang="cs-CZ" dirty="0" smtClean="0">
                    <a:latin typeface="Garamond" panose="02020404030301010803" pitchFamily="18" charset="0"/>
                  </a:rPr>
                  <a:t>LLM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849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délník 4"/>
          <p:cNvSpPr/>
          <p:nvPr/>
        </p:nvSpPr>
        <p:spPr>
          <a:xfrm>
            <a:off x="708868" y="224577"/>
            <a:ext cx="21948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Attention</a:t>
            </a:r>
            <a:endParaRPr lang="cs-CZ" sz="3600" dirty="0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586" y="63944"/>
            <a:ext cx="4177118" cy="2754416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716174" y="78011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„Srdce“ GPT</a:t>
            </a:r>
            <a:endParaRPr lang="cs-CZ" dirty="0"/>
          </a:p>
        </p:txBody>
      </p:sp>
      <p:sp>
        <p:nvSpPr>
          <p:cNvPr id="10" name="Obdélník 9"/>
          <p:cNvSpPr/>
          <p:nvPr/>
        </p:nvSpPr>
        <p:spPr>
          <a:xfrm>
            <a:off x="720435" y="1509823"/>
            <a:ext cx="5501322" cy="2246769"/>
          </a:xfrm>
          <a:prstGeom prst="rect">
            <a:avLst/>
          </a:prstGeom>
          <a:solidFill>
            <a:srgbClr val="F3E4E3"/>
          </a:solidFill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s-CZ" sz="1400" dirty="0" smtClean="0"/>
              <a:t>Model se u každého slova rozhoduje, na která jiná slova má dávat pozor.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s-CZ" sz="1400" dirty="0" smtClean="0"/>
              <a:t>Pro každé slovo vytvoří dotaz (query) a porovná ho s nabídkami (keys) všech ostatních – tím určí, kterým slovům má věnovat pozornost.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s-CZ" sz="1400" dirty="0" smtClean="0"/>
              <a:t>Výstupem je nový vektor pro každé slovo, který obsahuje informace z okolního kontextu.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s-CZ" sz="1400" dirty="0" smtClean="0"/>
              <a:t>Multi-head attention provádí tato porovnání paralelně několika způsoby – každá hlava se zaměřuje na něco jiného (například gramatiku, význam, nebo třeba rýmování v básni).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s-CZ" sz="1400" dirty="0"/>
              <a:t>Výpočet probíhá maticovým násobením; parametry se optimalizují během tréninku.</a:t>
            </a:r>
          </a:p>
        </p:txBody>
      </p:sp>
      <p:sp>
        <p:nvSpPr>
          <p:cNvPr id="12" name="Obdélník 11"/>
          <p:cNvSpPr/>
          <p:nvPr/>
        </p:nvSpPr>
        <p:spPr>
          <a:xfrm>
            <a:off x="684201" y="5034906"/>
            <a:ext cx="5511977" cy="1169551"/>
          </a:xfrm>
          <a:prstGeom prst="rect">
            <a:avLst/>
          </a:prstGeom>
          <a:solidFill>
            <a:srgbClr val="E8EEEB"/>
          </a:solidFill>
        </p:spPr>
        <p:txBody>
          <a:bodyPr wrap="square">
            <a:spAutoFit/>
          </a:bodyPr>
          <a:lstStyle/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cs-CZ" altLang="en-US" sz="1400" dirty="0">
                <a:latin typeface="+mj-lt"/>
              </a:rPr>
              <a:t>Zavádí nelinearitu → model se díky tomu učí složitější vztahy.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cs-CZ" altLang="en-US" sz="1400" dirty="0">
                <a:latin typeface="+mj-lt"/>
              </a:rPr>
              <a:t>Přetváří a transformuje informace z attention, aby je mohl další blok znovu zpracovat.</a:t>
            </a:r>
          </a:p>
          <a:p>
            <a:pPr marL="285750" lvl="0" indent="-285750" algn="just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cs-CZ" altLang="en-US" sz="1400" dirty="0">
                <a:latin typeface="+mj-lt"/>
              </a:rPr>
              <a:t>Funguje jako mezikrok mezi dvěma attention vrstvami, který rozšiřuje vyjadřovací schopnost modelu</a:t>
            </a:r>
            <a:endParaRPr lang="cs-CZ" sz="1400" dirty="0">
              <a:latin typeface="+mj-lt"/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695013" y="4354295"/>
            <a:ext cx="1061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MLP</a:t>
            </a:r>
            <a:endParaRPr lang="cs-CZ" sz="3600" dirty="0"/>
          </a:p>
        </p:txBody>
      </p:sp>
      <p:pic>
        <p:nvPicPr>
          <p:cNvPr id="32" name="Obrázek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100" y="3249888"/>
            <a:ext cx="4367379" cy="3389425"/>
          </a:xfrm>
          <a:prstGeom prst="rect">
            <a:avLst/>
          </a:prstGeom>
        </p:spPr>
      </p:pic>
      <p:sp>
        <p:nvSpPr>
          <p:cNvPr id="33" name="Obdélník 32"/>
          <p:cNvSpPr/>
          <p:nvPr/>
        </p:nvSpPr>
        <p:spPr>
          <a:xfrm>
            <a:off x="7575238" y="2843664"/>
            <a:ext cx="360218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„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en-U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you can't explain it to a six year old, you don't understand it </a:t>
            </a:r>
            <a:r>
              <a:rPr lang="en-US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yourself.</a:t>
            </a:r>
            <a:r>
              <a:rPr lang="cs-CZ" sz="1100" smtClean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Obdélník 33"/>
          <p:cNvSpPr/>
          <p:nvPr/>
        </p:nvSpPr>
        <p:spPr>
          <a:xfrm>
            <a:off x="7763794" y="6581001"/>
            <a:ext cx="339990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1200" dirty="0">
                <a:hlinkClick r:id="rId4"/>
              </a:rPr>
              <a:t>https://huggingface.co/spaces/exbert-project/exbert</a:t>
            </a: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2615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5" name="Skupina 704"/>
          <p:cNvGrpSpPr/>
          <p:nvPr/>
        </p:nvGrpSpPr>
        <p:grpSpPr>
          <a:xfrm>
            <a:off x="-12747" y="1048541"/>
            <a:ext cx="3589409" cy="5673701"/>
            <a:chOff x="4242530" y="108086"/>
            <a:chExt cx="4118944" cy="7364348"/>
          </a:xfrm>
        </p:grpSpPr>
        <p:sp>
          <p:nvSpPr>
            <p:cNvPr id="12" name="Obdélník 11"/>
            <p:cNvSpPr/>
            <p:nvPr/>
          </p:nvSpPr>
          <p:spPr>
            <a:xfrm>
              <a:off x="5354641" y="1461869"/>
              <a:ext cx="3006833" cy="432321"/>
            </a:xfrm>
            <a:prstGeom prst="rect">
              <a:avLst/>
            </a:prstGeom>
            <a:solidFill>
              <a:srgbClr val="6D91D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Embedding (zakódování)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464" name="Obdélník 463"/>
            <p:cNvSpPr/>
            <p:nvPr/>
          </p:nvSpPr>
          <p:spPr>
            <a:xfrm>
              <a:off x="5354641" y="6987273"/>
              <a:ext cx="2998892" cy="48516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>
                  <a:solidFill>
                    <a:schemeClr val="tx1"/>
                  </a:solidFill>
                </a:rPr>
                <a:t>Predikce dalšího slova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2" name="Obdélník 641"/>
            <p:cNvSpPr/>
            <p:nvPr/>
          </p:nvSpPr>
          <p:spPr>
            <a:xfrm>
              <a:off x="5354641" y="108086"/>
              <a:ext cx="2998892" cy="44398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Vstupní text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3" name="Obdélník 642"/>
            <p:cNvSpPr/>
            <p:nvPr/>
          </p:nvSpPr>
          <p:spPr>
            <a:xfrm>
              <a:off x="5354641" y="800067"/>
              <a:ext cx="2998892" cy="42510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Tokenizace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sp>
          <p:nvSpPr>
            <p:cNvPr id="644" name="Obdélník 643"/>
            <p:cNvSpPr/>
            <p:nvPr/>
          </p:nvSpPr>
          <p:spPr>
            <a:xfrm>
              <a:off x="5354641" y="4985021"/>
              <a:ext cx="2998892" cy="75662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Vektor logitů (skóre)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645" name="Obdélník 644"/>
            <p:cNvSpPr/>
            <p:nvPr/>
          </p:nvSpPr>
          <p:spPr>
            <a:xfrm>
              <a:off x="5354641" y="6071518"/>
              <a:ext cx="2998892" cy="66224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smtClean="0">
                  <a:solidFill>
                    <a:schemeClr val="tx1"/>
                  </a:solidFill>
                </a:rPr>
                <a:t>Softmax + sampling (teplota)</a:t>
              </a:r>
              <a:endParaRPr lang="en-GB" sz="1600">
                <a:solidFill>
                  <a:schemeClr val="tx1"/>
                </a:solidFill>
              </a:endParaRPr>
            </a:p>
          </p:txBody>
        </p:sp>
        <p:sp>
          <p:nvSpPr>
            <p:cNvPr id="463" name="Obdélník 462"/>
            <p:cNvSpPr/>
            <p:nvPr/>
          </p:nvSpPr>
          <p:spPr>
            <a:xfrm>
              <a:off x="5354641" y="2099756"/>
              <a:ext cx="2998892" cy="26670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4" name="Vývojový diagram: více dokumentů 13"/>
            <p:cNvSpPr/>
            <p:nvPr/>
          </p:nvSpPr>
          <p:spPr>
            <a:xfrm>
              <a:off x="5572974" y="2194225"/>
              <a:ext cx="2562225" cy="866903"/>
            </a:xfrm>
            <a:prstGeom prst="flowChartMultidocumen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sz="1600" dirty="0" smtClean="0">
                  <a:solidFill>
                    <a:schemeClr val="tx1"/>
                  </a:solidFill>
                </a:rPr>
                <a:t>Multi-headed attention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641" name="Skupina 640"/>
            <p:cNvGrpSpPr/>
            <p:nvPr/>
          </p:nvGrpSpPr>
          <p:grpSpPr>
            <a:xfrm>
              <a:off x="5572973" y="3703730"/>
              <a:ext cx="2562225" cy="957652"/>
              <a:chOff x="3607778" y="2625792"/>
              <a:chExt cx="3005486" cy="1151071"/>
            </a:xfrm>
          </p:grpSpPr>
          <p:sp>
            <p:nvSpPr>
              <p:cNvPr id="465" name="Ovál 464"/>
              <p:cNvSpPr/>
              <p:nvPr/>
            </p:nvSpPr>
            <p:spPr>
              <a:xfrm>
                <a:off x="3607778" y="334406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6" name="Ovál 465"/>
              <p:cNvSpPr/>
              <p:nvPr/>
            </p:nvSpPr>
            <p:spPr>
              <a:xfrm>
                <a:off x="4311060" y="333805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7" name="Ovál 466"/>
              <p:cNvSpPr/>
              <p:nvPr/>
            </p:nvSpPr>
            <p:spPr>
              <a:xfrm>
                <a:off x="4999795" y="3352331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8" name="Ovál 467"/>
              <p:cNvSpPr/>
              <p:nvPr/>
            </p:nvSpPr>
            <p:spPr>
              <a:xfrm>
                <a:off x="5703078" y="3346594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9" name="Ovál 468"/>
              <p:cNvSpPr/>
              <p:nvPr/>
            </p:nvSpPr>
            <p:spPr>
              <a:xfrm>
                <a:off x="6433264" y="3338056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0" name="Ovál 469"/>
              <p:cNvSpPr/>
              <p:nvPr/>
            </p:nvSpPr>
            <p:spPr>
              <a:xfrm>
                <a:off x="3607778" y="289088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1" name="Ovál 470"/>
              <p:cNvSpPr/>
              <p:nvPr/>
            </p:nvSpPr>
            <p:spPr>
              <a:xfrm>
                <a:off x="4311060" y="288487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2" name="Ovál 471"/>
              <p:cNvSpPr/>
              <p:nvPr/>
            </p:nvSpPr>
            <p:spPr>
              <a:xfrm>
                <a:off x="4999795" y="2899147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3" name="Ovál 472"/>
              <p:cNvSpPr/>
              <p:nvPr/>
            </p:nvSpPr>
            <p:spPr>
              <a:xfrm>
                <a:off x="5703078" y="2893410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74" name="Ovál 473"/>
              <p:cNvSpPr/>
              <p:nvPr/>
            </p:nvSpPr>
            <p:spPr>
              <a:xfrm>
                <a:off x="6433264" y="2884872"/>
                <a:ext cx="180000" cy="180000"/>
              </a:xfrm>
              <a:prstGeom prst="ellipse">
                <a:avLst/>
              </a:prstGeom>
              <a:solidFill>
                <a:srgbClr val="DA828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cxnSp>
            <p:nvCxnSpPr>
              <p:cNvPr id="484" name="Přímá spojnice 483"/>
              <p:cNvCxnSpPr>
                <a:stCxn id="465" idx="0"/>
                <a:endCxn id="470" idx="4"/>
              </p:cNvCxnSpPr>
              <p:nvPr/>
            </p:nvCxnSpPr>
            <p:spPr>
              <a:xfrm flipV="1">
                <a:off x="3697778" y="307088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Přímá spojnice 485"/>
              <p:cNvCxnSpPr>
                <a:stCxn id="465" idx="0"/>
                <a:endCxn id="471" idx="4"/>
              </p:cNvCxnSpPr>
              <p:nvPr/>
            </p:nvCxnSpPr>
            <p:spPr>
              <a:xfrm flipV="1">
                <a:off x="3697778" y="3064872"/>
                <a:ext cx="703282" cy="2791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Přímá spojnice 487"/>
              <p:cNvCxnSpPr>
                <a:stCxn id="465" idx="0"/>
                <a:endCxn id="472" idx="4"/>
              </p:cNvCxnSpPr>
              <p:nvPr/>
            </p:nvCxnSpPr>
            <p:spPr>
              <a:xfrm flipV="1">
                <a:off x="3697778" y="3079147"/>
                <a:ext cx="1392017" cy="2649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Přímá spojnice 489"/>
              <p:cNvCxnSpPr>
                <a:stCxn id="465" idx="0"/>
                <a:endCxn id="473" idx="4"/>
              </p:cNvCxnSpPr>
              <p:nvPr/>
            </p:nvCxnSpPr>
            <p:spPr>
              <a:xfrm flipV="1">
                <a:off x="3697778" y="3073410"/>
                <a:ext cx="2095300" cy="27065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Přímá spojnice 491"/>
              <p:cNvCxnSpPr>
                <a:stCxn id="465" idx="0"/>
              </p:cNvCxnSpPr>
              <p:nvPr/>
            </p:nvCxnSpPr>
            <p:spPr>
              <a:xfrm flipV="1">
                <a:off x="3697778" y="3084088"/>
                <a:ext cx="2897054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Přímá spojnice 493"/>
              <p:cNvCxnSpPr>
                <a:stCxn id="466" idx="0"/>
                <a:endCxn id="470" idx="4"/>
              </p:cNvCxnSpPr>
              <p:nvPr/>
            </p:nvCxnSpPr>
            <p:spPr>
              <a:xfrm flipH="1" flipV="1">
                <a:off x="3697778" y="3070882"/>
                <a:ext cx="703282" cy="2671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Přímá spojnice 495"/>
              <p:cNvCxnSpPr>
                <a:stCxn id="466" idx="0"/>
                <a:endCxn id="471" idx="4"/>
              </p:cNvCxnSpPr>
              <p:nvPr/>
            </p:nvCxnSpPr>
            <p:spPr>
              <a:xfrm flipV="1">
                <a:off x="4401060" y="306487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Přímá spojnice 497"/>
              <p:cNvCxnSpPr>
                <a:stCxn id="466" idx="0"/>
                <a:endCxn id="472" idx="4"/>
              </p:cNvCxnSpPr>
              <p:nvPr/>
            </p:nvCxnSpPr>
            <p:spPr>
              <a:xfrm flipV="1">
                <a:off x="4401060" y="3079147"/>
                <a:ext cx="688735" cy="2589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Přímá spojnice 499"/>
              <p:cNvCxnSpPr>
                <a:stCxn id="466" idx="0"/>
                <a:endCxn id="473" idx="4"/>
              </p:cNvCxnSpPr>
              <p:nvPr/>
            </p:nvCxnSpPr>
            <p:spPr>
              <a:xfrm flipV="1">
                <a:off x="4401060" y="3073410"/>
                <a:ext cx="1392018" cy="264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Přímá spojnice 501"/>
              <p:cNvCxnSpPr>
                <a:stCxn id="466" idx="0"/>
                <a:endCxn id="474" idx="4"/>
              </p:cNvCxnSpPr>
              <p:nvPr/>
            </p:nvCxnSpPr>
            <p:spPr>
              <a:xfrm flipV="1">
                <a:off x="4401060" y="3064872"/>
                <a:ext cx="2122204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Přímá spojnice 503"/>
              <p:cNvCxnSpPr>
                <a:stCxn id="467" idx="0"/>
                <a:endCxn id="470" idx="4"/>
              </p:cNvCxnSpPr>
              <p:nvPr/>
            </p:nvCxnSpPr>
            <p:spPr>
              <a:xfrm flipH="1" flipV="1">
                <a:off x="3697778" y="3070882"/>
                <a:ext cx="1392017" cy="2814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Přímá spojnice 505"/>
              <p:cNvCxnSpPr>
                <a:stCxn id="467" idx="0"/>
                <a:endCxn id="471" idx="4"/>
              </p:cNvCxnSpPr>
              <p:nvPr/>
            </p:nvCxnSpPr>
            <p:spPr>
              <a:xfrm flipH="1" flipV="1">
                <a:off x="4401060" y="3064872"/>
                <a:ext cx="688735" cy="2874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Přímá spojnice 507"/>
              <p:cNvCxnSpPr>
                <a:stCxn id="467" idx="0"/>
                <a:endCxn id="472" idx="4"/>
              </p:cNvCxnSpPr>
              <p:nvPr/>
            </p:nvCxnSpPr>
            <p:spPr>
              <a:xfrm flipV="1">
                <a:off x="5089795" y="3079147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Přímá spojnice 509"/>
              <p:cNvCxnSpPr>
                <a:stCxn id="467" idx="0"/>
                <a:endCxn id="473" idx="4"/>
              </p:cNvCxnSpPr>
              <p:nvPr/>
            </p:nvCxnSpPr>
            <p:spPr>
              <a:xfrm flipV="1">
                <a:off x="5089795" y="3073410"/>
                <a:ext cx="703283" cy="27892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Přímá spojnice 511"/>
              <p:cNvCxnSpPr>
                <a:stCxn id="467" idx="0"/>
              </p:cNvCxnSpPr>
              <p:nvPr/>
            </p:nvCxnSpPr>
            <p:spPr>
              <a:xfrm flipV="1">
                <a:off x="5089795" y="3081561"/>
                <a:ext cx="1505037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Přímá spojnice 513"/>
              <p:cNvCxnSpPr>
                <a:stCxn id="468" idx="0"/>
                <a:endCxn id="470" idx="4"/>
              </p:cNvCxnSpPr>
              <p:nvPr/>
            </p:nvCxnSpPr>
            <p:spPr>
              <a:xfrm flipH="1" flipV="1">
                <a:off x="3697778" y="3070882"/>
                <a:ext cx="2095300" cy="2757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Přímá spojnice 515"/>
              <p:cNvCxnSpPr>
                <a:stCxn id="468" idx="0"/>
                <a:endCxn id="471" idx="4"/>
              </p:cNvCxnSpPr>
              <p:nvPr/>
            </p:nvCxnSpPr>
            <p:spPr>
              <a:xfrm flipH="1" flipV="1">
                <a:off x="4401060" y="3064872"/>
                <a:ext cx="1392018" cy="28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Přímá spojnice 517"/>
              <p:cNvCxnSpPr>
                <a:stCxn id="468" idx="0"/>
                <a:endCxn id="472" idx="4"/>
              </p:cNvCxnSpPr>
              <p:nvPr/>
            </p:nvCxnSpPr>
            <p:spPr>
              <a:xfrm flipH="1" flipV="1">
                <a:off x="5089795" y="3079147"/>
                <a:ext cx="703283" cy="26744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Přímá spojnice 519"/>
              <p:cNvCxnSpPr>
                <a:stCxn id="468" idx="0"/>
                <a:endCxn id="473" idx="4"/>
              </p:cNvCxnSpPr>
              <p:nvPr/>
            </p:nvCxnSpPr>
            <p:spPr>
              <a:xfrm flipV="1">
                <a:off x="5793078" y="3073410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Přímá spojnice 521"/>
              <p:cNvCxnSpPr>
                <a:stCxn id="468" idx="0"/>
                <a:endCxn id="474" idx="4"/>
              </p:cNvCxnSpPr>
              <p:nvPr/>
            </p:nvCxnSpPr>
            <p:spPr>
              <a:xfrm flipV="1">
                <a:off x="5793078" y="3064872"/>
                <a:ext cx="730186" cy="28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Přímá spojnice 523"/>
              <p:cNvCxnSpPr>
                <a:stCxn id="469" idx="0"/>
                <a:endCxn id="474" idx="4"/>
              </p:cNvCxnSpPr>
              <p:nvPr/>
            </p:nvCxnSpPr>
            <p:spPr>
              <a:xfrm flipV="1">
                <a:off x="6523264" y="3064872"/>
                <a:ext cx="0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Přímá spojnice 525"/>
              <p:cNvCxnSpPr>
                <a:stCxn id="469" idx="0"/>
                <a:endCxn id="473" idx="4"/>
              </p:cNvCxnSpPr>
              <p:nvPr/>
            </p:nvCxnSpPr>
            <p:spPr>
              <a:xfrm flipH="1" flipV="1">
                <a:off x="5793078" y="3073410"/>
                <a:ext cx="730186" cy="2646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Přímá spojnice 527"/>
              <p:cNvCxnSpPr>
                <a:stCxn id="469" idx="0"/>
                <a:endCxn id="472" idx="4"/>
              </p:cNvCxnSpPr>
              <p:nvPr/>
            </p:nvCxnSpPr>
            <p:spPr>
              <a:xfrm flipH="1" flipV="1">
                <a:off x="5089795" y="3079147"/>
                <a:ext cx="1433469" cy="25890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Přímá spojnice 529"/>
              <p:cNvCxnSpPr>
                <a:stCxn id="469" idx="0"/>
                <a:endCxn id="471" idx="4"/>
              </p:cNvCxnSpPr>
              <p:nvPr/>
            </p:nvCxnSpPr>
            <p:spPr>
              <a:xfrm flipH="1" flipV="1">
                <a:off x="4401060" y="3064872"/>
                <a:ext cx="2122204" cy="27318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Přímá spojnice 531"/>
              <p:cNvCxnSpPr>
                <a:stCxn id="469" idx="0"/>
                <a:endCxn id="470" idx="4"/>
              </p:cNvCxnSpPr>
              <p:nvPr/>
            </p:nvCxnSpPr>
            <p:spPr>
              <a:xfrm flipH="1" flipV="1">
                <a:off x="3697778" y="3070882"/>
                <a:ext cx="2825486" cy="26717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0" name="Přímá spojnice 539"/>
              <p:cNvCxnSpPr/>
              <p:nvPr/>
            </p:nvCxnSpPr>
            <p:spPr>
              <a:xfrm flipV="1">
                <a:off x="3685121" y="263180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Přímá spojnice 540"/>
              <p:cNvCxnSpPr/>
              <p:nvPr/>
            </p:nvCxnSpPr>
            <p:spPr>
              <a:xfrm flipV="1">
                <a:off x="3685121" y="2625792"/>
                <a:ext cx="703282" cy="2625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2" name="Přímá spojnice 541"/>
              <p:cNvCxnSpPr/>
              <p:nvPr/>
            </p:nvCxnSpPr>
            <p:spPr>
              <a:xfrm flipV="1">
                <a:off x="3685121" y="2640067"/>
                <a:ext cx="1392017" cy="248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3" name="Přímá spojnice 542"/>
              <p:cNvCxnSpPr/>
              <p:nvPr/>
            </p:nvCxnSpPr>
            <p:spPr>
              <a:xfrm flipV="1">
                <a:off x="3685121" y="2634330"/>
                <a:ext cx="2095300" cy="253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4" name="Přímá spojnice 543"/>
              <p:cNvCxnSpPr/>
              <p:nvPr/>
            </p:nvCxnSpPr>
            <p:spPr>
              <a:xfrm flipV="1">
                <a:off x="3685121" y="2628320"/>
                <a:ext cx="2825486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5" name="Přímá spojnice 544"/>
              <p:cNvCxnSpPr/>
              <p:nvPr/>
            </p:nvCxnSpPr>
            <p:spPr>
              <a:xfrm flipH="1" flipV="1">
                <a:off x="3685121" y="2631802"/>
                <a:ext cx="703282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6" name="Přímá spojnice 545"/>
              <p:cNvCxnSpPr/>
              <p:nvPr/>
            </p:nvCxnSpPr>
            <p:spPr>
              <a:xfrm flipV="1">
                <a:off x="4388403" y="26257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7" name="Přímá spojnice 546"/>
              <p:cNvCxnSpPr/>
              <p:nvPr/>
            </p:nvCxnSpPr>
            <p:spPr>
              <a:xfrm flipV="1">
                <a:off x="4388403" y="2640067"/>
                <a:ext cx="688735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8" name="Přímá spojnice 547"/>
              <p:cNvCxnSpPr/>
              <p:nvPr/>
            </p:nvCxnSpPr>
            <p:spPr>
              <a:xfrm flipV="1">
                <a:off x="4388403" y="2634330"/>
                <a:ext cx="1392017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9" name="Přímá spojnice 548"/>
              <p:cNvCxnSpPr/>
              <p:nvPr/>
            </p:nvCxnSpPr>
            <p:spPr>
              <a:xfrm flipV="1">
                <a:off x="4388403" y="26257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0" name="Přímá spojnice 549"/>
              <p:cNvCxnSpPr/>
              <p:nvPr/>
            </p:nvCxnSpPr>
            <p:spPr>
              <a:xfrm flipH="1" flipV="1">
                <a:off x="3685121" y="2631802"/>
                <a:ext cx="1392017" cy="2647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1" name="Přímá spojnice 550"/>
              <p:cNvCxnSpPr/>
              <p:nvPr/>
            </p:nvCxnSpPr>
            <p:spPr>
              <a:xfrm flipH="1" flipV="1">
                <a:off x="4388403" y="2625792"/>
                <a:ext cx="688735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2" name="Přímá spojnice 551"/>
              <p:cNvCxnSpPr/>
              <p:nvPr/>
            </p:nvCxnSpPr>
            <p:spPr>
              <a:xfrm flipV="1">
                <a:off x="5077138" y="2640067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3" name="Přímá spojnice 552"/>
              <p:cNvCxnSpPr/>
              <p:nvPr/>
            </p:nvCxnSpPr>
            <p:spPr>
              <a:xfrm flipV="1">
                <a:off x="5077138" y="2634330"/>
                <a:ext cx="703282" cy="262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4" name="Přímá spojnice 553"/>
              <p:cNvCxnSpPr/>
              <p:nvPr/>
            </p:nvCxnSpPr>
            <p:spPr>
              <a:xfrm flipV="1">
                <a:off x="5077138" y="2625792"/>
                <a:ext cx="1433468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5" name="Přímá spojnice 554"/>
              <p:cNvCxnSpPr/>
              <p:nvPr/>
            </p:nvCxnSpPr>
            <p:spPr>
              <a:xfrm flipH="1" flipV="1">
                <a:off x="3685121" y="2631802"/>
                <a:ext cx="2095300" cy="259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Přímá spojnice 555"/>
              <p:cNvCxnSpPr/>
              <p:nvPr/>
            </p:nvCxnSpPr>
            <p:spPr>
              <a:xfrm flipH="1" flipV="1">
                <a:off x="4388403" y="2625792"/>
                <a:ext cx="1392017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Přímá spojnice 556"/>
              <p:cNvCxnSpPr/>
              <p:nvPr/>
            </p:nvCxnSpPr>
            <p:spPr>
              <a:xfrm flipH="1" flipV="1">
                <a:off x="5077138" y="2640067"/>
                <a:ext cx="703282" cy="2507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Přímá spojnice 557"/>
              <p:cNvCxnSpPr/>
              <p:nvPr/>
            </p:nvCxnSpPr>
            <p:spPr>
              <a:xfrm flipV="1">
                <a:off x="5780420" y="2634330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9" name="Přímá spojnice 558"/>
              <p:cNvCxnSpPr/>
              <p:nvPr/>
            </p:nvCxnSpPr>
            <p:spPr>
              <a:xfrm flipV="1">
                <a:off x="5780420" y="2625792"/>
                <a:ext cx="730186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Přímá spojnice 559"/>
              <p:cNvCxnSpPr/>
              <p:nvPr/>
            </p:nvCxnSpPr>
            <p:spPr>
              <a:xfrm flipV="1">
                <a:off x="6510606" y="26257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Přímá spojnice 560"/>
              <p:cNvCxnSpPr/>
              <p:nvPr/>
            </p:nvCxnSpPr>
            <p:spPr>
              <a:xfrm flipH="1" flipV="1">
                <a:off x="5780420" y="2634330"/>
                <a:ext cx="730186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2" name="Přímá spojnice 561"/>
              <p:cNvCxnSpPr/>
              <p:nvPr/>
            </p:nvCxnSpPr>
            <p:spPr>
              <a:xfrm flipH="1" flipV="1">
                <a:off x="5077138" y="2640067"/>
                <a:ext cx="1433468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3" name="Přímá spojnice 562"/>
              <p:cNvCxnSpPr/>
              <p:nvPr/>
            </p:nvCxnSpPr>
            <p:spPr>
              <a:xfrm flipH="1" flipV="1">
                <a:off x="4388403" y="26257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4" name="Přímá spojnice 563"/>
              <p:cNvCxnSpPr/>
              <p:nvPr/>
            </p:nvCxnSpPr>
            <p:spPr>
              <a:xfrm flipH="1" flipV="1">
                <a:off x="3685121" y="2631802"/>
                <a:ext cx="2825486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6" name="Přímá spojnice 615"/>
              <p:cNvCxnSpPr/>
              <p:nvPr/>
            </p:nvCxnSpPr>
            <p:spPr>
              <a:xfrm flipV="1">
                <a:off x="3702592" y="351210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Přímá spojnice 616"/>
              <p:cNvCxnSpPr/>
              <p:nvPr/>
            </p:nvCxnSpPr>
            <p:spPr>
              <a:xfrm flipV="1">
                <a:off x="3702592" y="3506092"/>
                <a:ext cx="703282" cy="26250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Přímá spojnice 617"/>
              <p:cNvCxnSpPr/>
              <p:nvPr/>
            </p:nvCxnSpPr>
            <p:spPr>
              <a:xfrm flipV="1">
                <a:off x="3702592" y="3520367"/>
                <a:ext cx="1392017" cy="248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9" name="Přímá spojnice 618"/>
              <p:cNvCxnSpPr/>
              <p:nvPr/>
            </p:nvCxnSpPr>
            <p:spPr>
              <a:xfrm flipV="1">
                <a:off x="3702592" y="3514630"/>
                <a:ext cx="2095300" cy="2539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0" name="Přímá spojnice 619"/>
              <p:cNvCxnSpPr/>
              <p:nvPr/>
            </p:nvCxnSpPr>
            <p:spPr>
              <a:xfrm flipV="1">
                <a:off x="3702592" y="3508620"/>
                <a:ext cx="2825486" cy="25997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" name="Přímá spojnice 620"/>
              <p:cNvCxnSpPr/>
              <p:nvPr/>
            </p:nvCxnSpPr>
            <p:spPr>
              <a:xfrm flipH="1" flipV="1">
                <a:off x="3702592" y="3512102"/>
                <a:ext cx="703282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Přímá spojnice 621"/>
              <p:cNvCxnSpPr/>
              <p:nvPr/>
            </p:nvCxnSpPr>
            <p:spPr>
              <a:xfrm flipV="1">
                <a:off x="4405874" y="35060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3" name="Přímá spojnice 622"/>
              <p:cNvCxnSpPr/>
              <p:nvPr/>
            </p:nvCxnSpPr>
            <p:spPr>
              <a:xfrm flipV="1">
                <a:off x="4405874" y="3520367"/>
                <a:ext cx="688735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4" name="Přímá spojnice 623"/>
              <p:cNvCxnSpPr/>
              <p:nvPr/>
            </p:nvCxnSpPr>
            <p:spPr>
              <a:xfrm flipV="1">
                <a:off x="4405874" y="3514630"/>
                <a:ext cx="1392017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5" name="Přímá spojnice 624"/>
              <p:cNvCxnSpPr/>
              <p:nvPr/>
            </p:nvCxnSpPr>
            <p:spPr>
              <a:xfrm flipV="1">
                <a:off x="4405874" y="35060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6" name="Přímá spojnice 625"/>
              <p:cNvCxnSpPr/>
              <p:nvPr/>
            </p:nvCxnSpPr>
            <p:spPr>
              <a:xfrm flipH="1" flipV="1">
                <a:off x="3702592" y="3512102"/>
                <a:ext cx="1392017" cy="2647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7" name="Přímá spojnice 626"/>
              <p:cNvCxnSpPr/>
              <p:nvPr/>
            </p:nvCxnSpPr>
            <p:spPr>
              <a:xfrm flipH="1" flipV="1">
                <a:off x="4405874" y="3506092"/>
                <a:ext cx="688735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8" name="Přímá spojnice 627"/>
              <p:cNvCxnSpPr/>
              <p:nvPr/>
            </p:nvCxnSpPr>
            <p:spPr>
              <a:xfrm flipV="1">
                <a:off x="5094609" y="3520367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9" name="Přímá spojnice 628"/>
              <p:cNvCxnSpPr/>
              <p:nvPr/>
            </p:nvCxnSpPr>
            <p:spPr>
              <a:xfrm flipV="1">
                <a:off x="5094609" y="3514630"/>
                <a:ext cx="703282" cy="2622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0" name="Přímá spojnice 629"/>
              <p:cNvCxnSpPr/>
              <p:nvPr/>
            </p:nvCxnSpPr>
            <p:spPr>
              <a:xfrm flipV="1">
                <a:off x="5094609" y="3506092"/>
                <a:ext cx="1433468" cy="270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1" name="Přímá spojnice 630"/>
              <p:cNvCxnSpPr/>
              <p:nvPr/>
            </p:nvCxnSpPr>
            <p:spPr>
              <a:xfrm flipH="1" flipV="1">
                <a:off x="3702592" y="3512102"/>
                <a:ext cx="2095300" cy="259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2" name="Přímá spojnice 631"/>
              <p:cNvCxnSpPr/>
              <p:nvPr/>
            </p:nvCxnSpPr>
            <p:spPr>
              <a:xfrm flipH="1" flipV="1">
                <a:off x="4405874" y="3506092"/>
                <a:ext cx="1392017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3" name="Přímá spojnice 632"/>
              <p:cNvCxnSpPr/>
              <p:nvPr/>
            </p:nvCxnSpPr>
            <p:spPr>
              <a:xfrm flipH="1" flipV="1">
                <a:off x="5094609" y="3520367"/>
                <a:ext cx="703282" cy="2507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4" name="Přímá spojnice 633"/>
              <p:cNvCxnSpPr/>
              <p:nvPr/>
            </p:nvCxnSpPr>
            <p:spPr>
              <a:xfrm flipV="1">
                <a:off x="5797891" y="3514630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5" name="Přímá spojnice 634"/>
              <p:cNvCxnSpPr/>
              <p:nvPr/>
            </p:nvCxnSpPr>
            <p:spPr>
              <a:xfrm flipV="1">
                <a:off x="5797891" y="3506092"/>
                <a:ext cx="730186" cy="2650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6" name="Přímá spojnice 635"/>
              <p:cNvCxnSpPr/>
              <p:nvPr/>
            </p:nvCxnSpPr>
            <p:spPr>
              <a:xfrm flipV="1">
                <a:off x="6528077" y="3506092"/>
                <a:ext cx="0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Přímá spojnice 636"/>
              <p:cNvCxnSpPr/>
              <p:nvPr/>
            </p:nvCxnSpPr>
            <p:spPr>
              <a:xfrm flipH="1" flipV="1">
                <a:off x="5797891" y="3514630"/>
                <a:ext cx="730186" cy="24795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8" name="Přímá spojnice 637"/>
              <p:cNvCxnSpPr/>
              <p:nvPr/>
            </p:nvCxnSpPr>
            <p:spPr>
              <a:xfrm flipH="1" flipV="1">
                <a:off x="5094609" y="3520367"/>
                <a:ext cx="1433468" cy="2422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9" name="Přímá spojnice 638"/>
              <p:cNvCxnSpPr/>
              <p:nvPr/>
            </p:nvCxnSpPr>
            <p:spPr>
              <a:xfrm flipH="1" flipV="1">
                <a:off x="4405874" y="3506092"/>
                <a:ext cx="2122204" cy="25649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Přímá spojnice 639"/>
              <p:cNvCxnSpPr/>
              <p:nvPr/>
            </p:nvCxnSpPr>
            <p:spPr>
              <a:xfrm flipH="1" flipV="1">
                <a:off x="3702592" y="3512102"/>
                <a:ext cx="2825486" cy="25048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6" name="TextovéPole 645"/>
            <p:cNvSpPr txBox="1"/>
            <p:nvPr/>
          </p:nvSpPr>
          <p:spPr>
            <a:xfrm>
              <a:off x="6398037" y="3250958"/>
              <a:ext cx="675461" cy="439436"/>
            </a:xfrm>
            <a:prstGeom prst="rect">
              <a:avLst/>
            </a:prstGeom>
            <a:solidFill>
              <a:srgbClr val="DA828B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cs-CZ" sz="1600" smtClean="0"/>
                <a:t>MLP</a:t>
              </a:r>
              <a:endParaRPr lang="en-GB" sz="1600"/>
            </a:p>
          </p:txBody>
        </p:sp>
        <p:cxnSp>
          <p:nvCxnSpPr>
            <p:cNvPr id="655" name="Přímá spojnice se šipkou 654"/>
            <p:cNvCxnSpPr>
              <a:stCxn id="642" idx="2"/>
              <a:endCxn id="643" idx="0"/>
            </p:cNvCxnSpPr>
            <p:nvPr/>
          </p:nvCxnSpPr>
          <p:spPr>
            <a:xfrm>
              <a:off x="6854087" y="552074"/>
              <a:ext cx="0" cy="2479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Přímá spojnice se šipkou 661"/>
            <p:cNvCxnSpPr>
              <a:stCxn id="643" idx="2"/>
              <a:endCxn id="12" idx="0"/>
            </p:cNvCxnSpPr>
            <p:nvPr/>
          </p:nvCxnSpPr>
          <p:spPr>
            <a:xfrm>
              <a:off x="6854087" y="1225174"/>
              <a:ext cx="3971" cy="2366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Přímá spojnice se šipkou 673"/>
            <p:cNvCxnSpPr>
              <a:stCxn id="12" idx="2"/>
              <a:endCxn id="463" idx="0"/>
            </p:cNvCxnSpPr>
            <p:nvPr/>
          </p:nvCxnSpPr>
          <p:spPr>
            <a:xfrm flipH="1">
              <a:off x="6854087" y="1894190"/>
              <a:ext cx="3971" cy="20556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Přímá spojnice se šipkou 677"/>
            <p:cNvCxnSpPr>
              <a:stCxn id="463" idx="2"/>
              <a:endCxn id="644" idx="0"/>
            </p:cNvCxnSpPr>
            <p:nvPr/>
          </p:nvCxnSpPr>
          <p:spPr>
            <a:xfrm>
              <a:off x="6854087" y="4766757"/>
              <a:ext cx="0" cy="218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Přímá spojnice se šipkou 680"/>
            <p:cNvCxnSpPr>
              <a:stCxn id="644" idx="2"/>
              <a:endCxn id="645" idx="0"/>
            </p:cNvCxnSpPr>
            <p:nvPr/>
          </p:nvCxnSpPr>
          <p:spPr>
            <a:xfrm>
              <a:off x="6854087" y="5741643"/>
              <a:ext cx="0" cy="3298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Přímá spojnice se šipkou 685"/>
            <p:cNvCxnSpPr>
              <a:stCxn id="645" idx="2"/>
              <a:endCxn id="464" idx="0"/>
            </p:cNvCxnSpPr>
            <p:nvPr/>
          </p:nvCxnSpPr>
          <p:spPr>
            <a:xfrm>
              <a:off x="6854087" y="6733764"/>
              <a:ext cx="0" cy="2535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2" name="Pravá složená závorka 691"/>
            <p:cNvSpPr/>
            <p:nvPr/>
          </p:nvSpPr>
          <p:spPr>
            <a:xfrm rot="10800000">
              <a:off x="4926478" y="2087573"/>
              <a:ext cx="363111" cy="2761470"/>
            </a:xfrm>
            <a:prstGeom prst="rightBrac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93" name="TextovéPole 692"/>
            <p:cNvSpPr txBox="1"/>
            <p:nvPr/>
          </p:nvSpPr>
          <p:spPr>
            <a:xfrm>
              <a:off x="4242530" y="3245416"/>
              <a:ext cx="625795" cy="439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600" b="1" smtClean="0"/>
                <a:t>N ×</a:t>
              </a:r>
              <a:endParaRPr lang="en-GB" sz="1600" b="1"/>
            </a:p>
          </p:txBody>
        </p:sp>
        <p:cxnSp>
          <p:nvCxnSpPr>
            <p:cNvPr id="694" name="Přímá spojnice se šipkou 693"/>
            <p:cNvCxnSpPr>
              <a:stCxn id="14" idx="2"/>
              <a:endCxn id="646" idx="0"/>
            </p:cNvCxnSpPr>
            <p:nvPr/>
          </p:nvCxnSpPr>
          <p:spPr>
            <a:xfrm>
              <a:off x="6675917" y="3028298"/>
              <a:ext cx="59850" cy="22266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4" name="TextovéPole 703"/>
          <p:cNvSpPr txBox="1"/>
          <p:nvPr/>
        </p:nvSpPr>
        <p:spPr>
          <a:xfrm>
            <a:off x="899702" y="98962"/>
            <a:ext cx="7270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Model typu GP</a:t>
            </a:r>
            <a:r>
              <a:rPr lang="cs-CZ" sz="36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</a:t>
            </a:r>
            <a:endParaRPr lang="cs-CZ" sz="36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06" name="TextovéPole 705"/>
          <p:cNvSpPr txBox="1"/>
          <p:nvPr/>
        </p:nvSpPr>
        <p:spPr>
          <a:xfrm>
            <a:off x="6067830" y="255165"/>
            <a:ext cx="518917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cs-CZ" dirty="0" smtClean="0"/>
              <a:t>Založeno na architektuře </a:t>
            </a:r>
            <a:r>
              <a:rPr lang="cs-CZ" dirty="0" smtClean="0">
                <a:solidFill>
                  <a:schemeClr val="accent2">
                    <a:lumMod val="75000"/>
                  </a:schemeClr>
                </a:solidFill>
              </a:rPr>
              <a:t>Transformeru (2017, Google) 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07" name="TextovéPole 706"/>
          <p:cNvSpPr txBox="1"/>
          <p:nvPr/>
        </p:nvSpPr>
        <p:spPr>
          <a:xfrm>
            <a:off x="4064000" y="1002281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Máma mele</a:t>
            </a:r>
            <a:endParaRPr lang="en-GB"/>
          </a:p>
        </p:txBody>
      </p:sp>
      <p:grpSp>
        <p:nvGrpSpPr>
          <p:cNvPr id="720" name="Skupina 719"/>
          <p:cNvGrpSpPr/>
          <p:nvPr/>
        </p:nvGrpSpPr>
        <p:grpSpPr>
          <a:xfrm>
            <a:off x="4064000" y="1553967"/>
            <a:ext cx="1225015" cy="369332"/>
            <a:chOff x="3729062" y="1951804"/>
            <a:chExt cx="1225015" cy="384018"/>
          </a:xfrm>
        </p:grpSpPr>
        <p:sp>
          <p:nvSpPr>
            <p:cNvPr id="713" name="Obdélník 712"/>
            <p:cNvSpPr/>
            <p:nvPr/>
          </p:nvSpPr>
          <p:spPr>
            <a:xfrm>
              <a:off x="3824700" y="1992052"/>
              <a:ext cx="292960" cy="32751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5" name="Obdélník 714"/>
            <p:cNvSpPr/>
            <p:nvPr/>
          </p:nvSpPr>
          <p:spPr>
            <a:xfrm>
              <a:off x="4117660" y="1993622"/>
              <a:ext cx="266700" cy="3275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6" name="Obdélník 715"/>
            <p:cNvSpPr/>
            <p:nvPr/>
          </p:nvSpPr>
          <p:spPr>
            <a:xfrm>
              <a:off x="4384360" y="1993622"/>
              <a:ext cx="486434" cy="32751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9" name="TextovéPole 718"/>
            <p:cNvSpPr txBox="1"/>
            <p:nvPr/>
          </p:nvSpPr>
          <p:spPr>
            <a:xfrm>
              <a:off x="3729062" y="1951804"/>
              <a:ext cx="1225015" cy="384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/>
                <a:t>Máma mele</a:t>
              </a:r>
              <a:endParaRPr lang="en-GB"/>
            </a:p>
          </p:txBody>
        </p:sp>
      </p:grpSp>
      <p:sp>
        <p:nvSpPr>
          <p:cNvPr id="722" name="Obdélník 721"/>
          <p:cNvSpPr/>
          <p:nvPr/>
        </p:nvSpPr>
        <p:spPr>
          <a:xfrm>
            <a:off x="5289015" y="1551273"/>
            <a:ext cx="194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cs-CZ" altLang="en-US" smtClean="0">
                <a:latin typeface="+mj-lt"/>
              </a:rPr>
              <a:t>[</a:t>
            </a:r>
            <a:r>
              <a:rPr lang="en-US" altLang="en-US" smtClean="0">
                <a:solidFill>
                  <a:srgbClr val="ED7D31"/>
                </a:solidFill>
                <a:latin typeface="+mj-lt"/>
              </a:rPr>
              <a:t>92767</a:t>
            </a:r>
            <a:r>
              <a:rPr lang="en-US" altLang="en-US">
                <a:latin typeface="+mj-lt"/>
              </a:rPr>
              <a:t>, </a:t>
            </a:r>
            <a:r>
              <a:rPr lang="en-US" altLang="en-US">
                <a:solidFill>
                  <a:srgbClr val="C5E0B4"/>
                </a:solidFill>
                <a:latin typeface="+mj-lt"/>
              </a:rPr>
              <a:t>809</a:t>
            </a:r>
            <a:r>
              <a:rPr lang="en-US" altLang="en-US">
                <a:latin typeface="+mj-lt"/>
              </a:rPr>
              <a:t>, </a:t>
            </a:r>
            <a:r>
              <a:rPr lang="en-US" altLang="en-US" smtClean="0">
                <a:solidFill>
                  <a:srgbClr val="7030A0"/>
                </a:solidFill>
                <a:latin typeface="+mj-lt"/>
              </a:rPr>
              <a:t>96434</a:t>
            </a:r>
            <a:r>
              <a:rPr lang="cs-CZ" altLang="en-US" smtClean="0">
                <a:latin typeface="+mj-lt"/>
              </a:rPr>
              <a:t>]</a:t>
            </a:r>
            <a:endParaRPr lang="en-US" altLang="en-US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0" name="TextovéPole 729"/>
              <p:cNvSpPr txBox="1"/>
              <p:nvPr/>
            </p:nvSpPr>
            <p:spPr>
              <a:xfrm>
                <a:off x="4108271" y="2106969"/>
                <a:ext cx="367088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30" name="TextovéPole 7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8271" y="2106969"/>
                <a:ext cx="367088" cy="319318"/>
              </a:xfrm>
              <a:prstGeom prst="rect">
                <a:avLst/>
              </a:prstGeom>
              <a:blipFill>
                <a:blip r:embed="rId2"/>
                <a:stretch>
                  <a:fillRect l="-16667" r="-16667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1" name="TextovéPole 730"/>
          <p:cNvSpPr txBox="1"/>
          <p:nvPr/>
        </p:nvSpPr>
        <p:spPr>
          <a:xfrm>
            <a:off x="4420111" y="207314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[</a:t>
            </a:r>
            <a:r>
              <a:rPr lang="cs-CZ" smtClean="0">
                <a:solidFill>
                  <a:srgbClr val="ED7D31"/>
                </a:solidFill>
              </a:rPr>
              <a:t>0.12</a:t>
            </a:r>
            <a:r>
              <a:rPr lang="cs-CZ" smtClean="0"/>
              <a:t>, </a:t>
            </a:r>
            <a:r>
              <a:rPr lang="cs-CZ" smtClean="0">
                <a:solidFill>
                  <a:srgbClr val="ED7D31"/>
                </a:solidFill>
              </a:rPr>
              <a:t>0.018</a:t>
            </a:r>
            <a:r>
              <a:rPr lang="cs-CZ" smtClean="0"/>
              <a:t>, </a:t>
            </a:r>
            <a:r>
              <a:rPr lang="cs-CZ" smtClean="0">
                <a:solidFill>
                  <a:srgbClr val="ED7D31"/>
                </a:solidFill>
              </a:rPr>
              <a:t>0.259</a:t>
            </a:r>
            <a:r>
              <a:rPr lang="cs-CZ" smtClean="0"/>
              <a:t>, …]</a:t>
            </a:r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3" name="TextovéPole 732"/>
              <p:cNvSpPr txBox="1"/>
              <p:nvPr/>
            </p:nvSpPr>
            <p:spPr>
              <a:xfrm rot="2095981">
                <a:off x="6555576" y="3090855"/>
                <a:ext cx="385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  <m:t>𝑚𝑎</m:t>
                          </m:r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33" name="TextovéPole 7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95981">
                <a:off x="6555576" y="3090855"/>
                <a:ext cx="385555" cy="276999"/>
              </a:xfrm>
              <a:prstGeom prst="rect">
                <a:avLst/>
              </a:prstGeom>
              <a:blipFill>
                <a:blip r:embed="rId3"/>
                <a:stretch>
                  <a:fillRect l="-5128" b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4" name="TextovéPole 733"/>
          <p:cNvSpPr txBox="1"/>
          <p:nvPr/>
        </p:nvSpPr>
        <p:spPr>
          <a:xfrm>
            <a:off x="7059620" y="207314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[</a:t>
            </a:r>
            <a:r>
              <a:rPr lang="cs-CZ" smtClean="0">
                <a:solidFill>
                  <a:srgbClr val="C5E0B4"/>
                </a:solidFill>
              </a:rPr>
              <a:t>0.02</a:t>
            </a:r>
            <a:r>
              <a:rPr lang="cs-CZ" smtClean="0"/>
              <a:t>, </a:t>
            </a:r>
            <a:r>
              <a:rPr lang="cs-CZ" smtClean="0">
                <a:solidFill>
                  <a:srgbClr val="C5E0B4"/>
                </a:solidFill>
              </a:rPr>
              <a:t>0.318</a:t>
            </a:r>
            <a:r>
              <a:rPr lang="cs-CZ" smtClean="0"/>
              <a:t>, </a:t>
            </a:r>
            <a:r>
              <a:rPr lang="cs-CZ" smtClean="0">
                <a:solidFill>
                  <a:srgbClr val="C5E0B4"/>
                </a:solidFill>
              </a:rPr>
              <a:t>0.151</a:t>
            </a:r>
            <a:r>
              <a:rPr lang="cs-CZ" smtClean="0"/>
              <a:t>, …]</a:t>
            </a:r>
            <a:endParaRPr lang="en-GB"/>
          </a:p>
        </p:txBody>
      </p:sp>
      <p:sp>
        <p:nvSpPr>
          <p:cNvPr id="735" name="TextovéPole 734"/>
          <p:cNvSpPr txBox="1"/>
          <p:nvPr/>
        </p:nvSpPr>
        <p:spPr>
          <a:xfrm>
            <a:off x="6499663" y="2144097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;</a:t>
            </a:r>
            <a:endParaRPr lang="en-GB"/>
          </a:p>
        </p:txBody>
      </p:sp>
      <p:sp>
        <p:nvSpPr>
          <p:cNvPr id="736" name="TextovéPole 735"/>
          <p:cNvSpPr txBox="1"/>
          <p:nvPr/>
        </p:nvSpPr>
        <p:spPr>
          <a:xfrm>
            <a:off x="9122894" y="2239939"/>
            <a:ext cx="235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;</a:t>
            </a:r>
            <a:endParaRPr lang="en-GB"/>
          </a:p>
        </p:txBody>
      </p:sp>
      <p:sp>
        <p:nvSpPr>
          <p:cNvPr id="738" name="Obdélník 737"/>
          <p:cNvSpPr/>
          <p:nvPr/>
        </p:nvSpPr>
        <p:spPr>
          <a:xfrm>
            <a:off x="9258076" y="21281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/>
              <a:t>…</a:t>
            </a:r>
            <a:endParaRPr lang="en-GB"/>
          </a:p>
        </p:txBody>
      </p:sp>
      <p:pic>
        <p:nvPicPr>
          <p:cNvPr id="739" name="Obrázek 7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49" y="3032782"/>
            <a:ext cx="1184655" cy="11846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47" name="TextovéPole 746"/>
              <p:cNvSpPr txBox="1"/>
              <p:nvPr/>
            </p:nvSpPr>
            <p:spPr>
              <a:xfrm rot="819116">
                <a:off x="5349854" y="3259867"/>
                <a:ext cx="367088" cy="319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cs-CZ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á</m:t>
                          </m:r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47" name="TextovéPole 7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819116">
                <a:off x="5349854" y="3259867"/>
                <a:ext cx="367088" cy="319318"/>
              </a:xfrm>
              <a:prstGeom prst="rect">
                <a:avLst/>
              </a:prstGeom>
              <a:blipFill>
                <a:blip r:embed="rId5"/>
                <a:stretch>
                  <a:fillRect l="-13889" r="-11111" b="-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8" name="TextovéPole 747"/>
              <p:cNvSpPr txBox="1"/>
              <p:nvPr/>
            </p:nvSpPr>
            <p:spPr>
              <a:xfrm rot="19109751">
                <a:off x="5894164" y="3764966"/>
                <a:ext cx="556499" cy="3179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𝑚𝑒𝑙𝑒</m:t>
                          </m:r>
                        </m:e>
                      </m:ac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748" name="TextovéPole 7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109751">
                <a:off x="5894164" y="3764966"/>
                <a:ext cx="556499" cy="317972"/>
              </a:xfrm>
              <a:prstGeom prst="rect">
                <a:avLst/>
              </a:prstGeom>
              <a:blipFill>
                <a:blip r:embed="rId6"/>
                <a:stretch>
                  <a:fillRect l="-962" r="-7692" b="-79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4" name="Přímá spojnice se šipkou 753"/>
          <p:cNvCxnSpPr>
            <a:stCxn id="747" idx="3"/>
            <a:endCxn id="733" idx="1"/>
          </p:cNvCxnSpPr>
          <p:nvPr/>
        </p:nvCxnSpPr>
        <p:spPr>
          <a:xfrm flipV="1">
            <a:off x="5711756" y="3118967"/>
            <a:ext cx="878554" cy="34388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6" name="Přímá spojnice se šipkou 755"/>
          <p:cNvCxnSpPr>
            <a:stCxn id="747" idx="3"/>
            <a:endCxn id="748" idx="0"/>
          </p:cNvCxnSpPr>
          <p:nvPr/>
        </p:nvCxnSpPr>
        <p:spPr>
          <a:xfrm>
            <a:off x="5711756" y="3462847"/>
            <a:ext cx="355302" cy="342039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4" name="Přímá spojnice se šipkou 763"/>
          <p:cNvCxnSpPr>
            <a:stCxn id="733" idx="2"/>
            <a:endCxn id="747" idx="3"/>
          </p:cNvCxnSpPr>
          <p:nvPr/>
        </p:nvCxnSpPr>
        <p:spPr>
          <a:xfrm flipH="1">
            <a:off x="5711756" y="3342900"/>
            <a:ext cx="957291" cy="119947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8" name="Přímá spojnice se šipkou 767"/>
          <p:cNvCxnSpPr>
            <a:stCxn id="733" idx="2"/>
            <a:endCxn id="748" idx="3"/>
          </p:cNvCxnSpPr>
          <p:nvPr/>
        </p:nvCxnSpPr>
        <p:spPr>
          <a:xfrm flipH="1">
            <a:off x="6380797" y="3342900"/>
            <a:ext cx="288250" cy="3966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5" name="Obrázek 7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315" y="2854432"/>
            <a:ext cx="1504950" cy="1504950"/>
          </a:xfrm>
          <a:prstGeom prst="rect">
            <a:avLst/>
          </a:prstGeom>
        </p:spPr>
      </p:pic>
      <p:sp>
        <p:nvSpPr>
          <p:cNvPr id="796" name="Šipka doprava 795"/>
          <p:cNvSpPr/>
          <p:nvPr/>
        </p:nvSpPr>
        <p:spPr>
          <a:xfrm>
            <a:off x="7126633" y="3462847"/>
            <a:ext cx="628716" cy="26791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7" name="TextovéPole 796"/>
              <p:cNvSpPr txBox="1"/>
              <p:nvPr/>
            </p:nvSpPr>
            <p:spPr>
              <a:xfrm>
                <a:off x="6768283" y="2141816"/>
                <a:ext cx="3855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cs-CZ" b="0" i="1" smtClean="0">
                              <a:solidFill>
                                <a:srgbClr val="C5E0B4"/>
                              </a:solidFill>
                              <a:latin typeface="Cambria Math" panose="02040503050406030204" pitchFamily="18" charset="0"/>
                            </a:rPr>
                            <m:t>𝑚𝑎</m:t>
                          </m:r>
                        </m:e>
                      </m:acc>
                    </m:oMath>
                  </m:oMathPara>
                </a14:m>
                <a:endParaRPr lang="en-GB">
                  <a:solidFill>
                    <a:srgbClr val="C5E0B4"/>
                  </a:solidFill>
                </a:endParaRPr>
              </a:p>
            </p:txBody>
          </p:sp>
        </mc:Choice>
        <mc:Fallback xmlns="">
          <p:sp>
            <p:nvSpPr>
              <p:cNvPr id="797" name="TextovéPole 79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8283" y="2141816"/>
                <a:ext cx="385555" cy="276999"/>
              </a:xfrm>
              <a:prstGeom prst="rect">
                <a:avLst/>
              </a:prstGeom>
              <a:blipFill>
                <a:blip r:embed="rId8"/>
                <a:stretch>
                  <a:fillRect l="-7813" r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4" name="Obdélník 803"/>
          <p:cNvSpPr/>
          <p:nvPr/>
        </p:nvSpPr>
        <p:spPr>
          <a:xfrm>
            <a:off x="3932834" y="4622560"/>
            <a:ext cx="4387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mtClean="0"/>
              <a:t>[ …, </a:t>
            </a:r>
            <a:r>
              <a:rPr lang="en-GB" smtClean="0"/>
              <a:t>má</a:t>
            </a:r>
            <a:r>
              <a:rPr lang="cs-CZ" smtClean="0"/>
              <a:t> ,   </a:t>
            </a:r>
            <a:r>
              <a:rPr lang="en-GB" smtClean="0"/>
              <a:t>pes</a:t>
            </a:r>
            <a:r>
              <a:rPr lang="cs-CZ" smtClean="0"/>
              <a:t> ,   </a:t>
            </a:r>
            <a:r>
              <a:rPr lang="en-GB" smtClean="0"/>
              <a:t>maso</a:t>
            </a:r>
            <a:r>
              <a:rPr lang="cs-CZ" smtClean="0"/>
              <a:t> ,</a:t>
            </a:r>
            <a:r>
              <a:rPr lang="en-GB" smtClean="0"/>
              <a:t> </a:t>
            </a:r>
            <a:r>
              <a:rPr lang="cs-CZ" smtClean="0"/>
              <a:t> </a:t>
            </a:r>
            <a:r>
              <a:rPr lang="en-GB" smtClean="0"/>
              <a:t>na</a:t>
            </a:r>
            <a:r>
              <a:rPr lang="cs-CZ" smtClean="0"/>
              <a:t> ,</a:t>
            </a:r>
            <a:r>
              <a:rPr lang="en-GB" smtClean="0"/>
              <a:t> </a:t>
            </a:r>
            <a:r>
              <a:rPr lang="cs-CZ" smtClean="0"/>
              <a:t>   </a:t>
            </a:r>
            <a:r>
              <a:rPr lang="en-GB" smtClean="0"/>
              <a:t>střeše</a:t>
            </a:r>
            <a:r>
              <a:rPr lang="cs-CZ" smtClean="0"/>
              <a:t> ,  </a:t>
            </a:r>
            <a:r>
              <a:rPr lang="en-GB" smtClean="0"/>
              <a:t>.</a:t>
            </a:r>
            <a:r>
              <a:rPr lang="cs-CZ" smtClean="0"/>
              <a:t> , … ]</a:t>
            </a:r>
            <a:endParaRPr lang="en-GB"/>
          </a:p>
        </p:txBody>
      </p:sp>
      <p:sp>
        <p:nvSpPr>
          <p:cNvPr id="805" name="Obdélník 804"/>
          <p:cNvSpPr/>
          <p:nvPr/>
        </p:nvSpPr>
        <p:spPr>
          <a:xfrm>
            <a:off x="3932834" y="4899276"/>
            <a:ext cx="4669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mtClean="0"/>
              <a:t>[ …, 0.10 , 0.01 ,  0.65 ,</a:t>
            </a:r>
            <a:r>
              <a:rPr lang="en-GB" smtClean="0"/>
              <a:t>  </a:t>
            </a:r>
            <a:r>
              <a:rPr lang="cs-CZ" smtClean="0"/>
              <a:t> 0.10 ,</a:t>
            </a:r>
            <a:r>
              <a:rPr lang="en-GB" smtClean="0"/>
              <a:t> </a:t>
            </a:r>
            <a:r>
              <a:rPr lang="cs-CZ" smtClean="0"/>
              <a:t> 0.15 ,    0.41 , … ]</a:t>
            </a:r>
            <a:endParaRPr lang="en-GB"/>
          </a:p>
        </p:txBody>
      </p:sp>
      <p:sp>
        <p:nvSpPr>
          <p:cNvPr id="841" name="Obdélník 840"/>
          <p:cNvSpPr/>
          <p:nvPr/>
        </p:nvSpPr>
        <p:spPr>
          <a:xfrm>
            <a:off x="3976540" y="6348460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/>
              <a:t>maso</a:t>
            </a:r>
            <a:endParaRPr lang="en-GB" b="1"/>
          </a:p>
        </p:txBody>
      </p:sp>
      <p:pic>
        <p:nvPicPr>
          <p:cNvPr id="842" name="Obrázek 8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680" y="6273112"/>
            <a:ext cx="520027" cy="520027"/>
          </a:xfrm>
          <a:prstGeom prst="rect">
            <a:avLst/>
          </a:prstGeom>
        </p:spPr>
      </p:pic>
      <p:grpSp>
        <p:nvGrpSpPr>
          <p:cNvPr id="2" name="Skupina 1"/>
          <p:cNvGrpSpPr/>
          <p:nvPr/>
        </p:nvGrpSpPr>
        <p:grpSpPr>
          <a:xfrm>
            <a:off x="3946421" y="5279139"/>
            <a:ext cx="8339207" cy="1149245"/>
            <a:chOff x="3946421" y="5279139"/>
            <a:chExt cx="8339207" cy="1149245"/>
          </a:xfrm>
        </p:grpSpPr>
        <p:grpSp>
          <p:nvGrpSpPr>
            <p:cNvPr id="835" name="Skupina 834"/>
            <p:cNvGrpSpPr/>
            <p:nvPr/>
          </p:nvGrpSpPr>
          <p:grpSpPr>
            <a:xfrm>
              <a:off x="3946421" y="5540573"/>
              <a:ext cx="4252995" cy="517295"/>
              <a:chOff x="3935058" y="5507270"/>
              <a:chExt cx="4252995" cy="644176"/>
            </a:xfrm>
          </p:grpSpPr>
          <p:sp>
            <p:nvSpPr>
              <p:cNvPr id="806" name="Obdélník 805"/>
              <p:cNvSpPr/>
              <p:nvPr/>
            </p:nvSpPr>
            <p:spPr>
              <a:xfrm>
                <a:off x="3935058" y="5894159"/>
                <a:ext cx="180975" cy="25236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7" name="Obdélník 806"/>
              <p:cNvSpPr/>
              <p:nvPr/>
            </p:nvSpPr>
            <p:spPr>
              <a:xfrm>
                <a:off x="4297422" y="5507270"/>
                <a:ext cx="219075" cy="6402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8" name="Obdélník 807"/>
              <p:cNvSpPr/>
              <p:nvPr/>
            </p:nvSpPr>
            <p:spPr>
              <a:xfrm>
                <a:off x="4116447" y="6090569"/>
                <a:ext cx="180975" cy="569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7" name="Obdélník 816"/>
              <p:cNvSpPr/>
              <p:nvPr/>
            </p:nvSpPr>
            <p:spPr>
              <a:xfrm>
                <a:off x="4516497" y="5808022"/>
                <a:ext cx="219075" cy="33948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8" name="Obdélník 817"/>
              <p:cNvSpPr/>
              <p:nvPr/>
            </p:nvSpPr>
            <p:spPr>
              <a:xfrm>
                <a:off x="4735572" y="5989486"/>
                <a:ext cx="219075" cy="15801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9" name="Obdélník 818"/>
              <p:cNvSpPr/>
              <p:nvPr/>
            </p:nvSpPr>
            <p:spPr>
              <a:xfrm>
                <a:off x="4954647" y="5818980"/>
                <a:ext cx="219075" cy="3285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0" name="Obdélník 819"/>
              <p:cNvSpPr/>
              <p:nvPr/>
            </p:nvSpPr>
            <p:spPr>
              <a:xfrm>
                <a:off x="5466247" y="5899078"/>
                <a:ext cx="180975" cy="2523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1" name="Obdélník 820"/>
              <p:cNvSpPr/>
              <p:nvPr/>
            </p:nvSpPr>
            <p:spPr>
              <a:xfrm>
                <a:off x="5821641" y="5507270"/>
                <a:ext cx="219075" cy="640232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3" name="Obdélník 822"/>
              <p:cNvSpPr/>
              <p:nvPr/>
            </p:nvSpPr>
            <p:spPr>
              <a:xfrm>
                <a:off x="6040716" y="5637519"/>
                <a:ext cx="219075" cy="509983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4" name="Obdélník 823"/>
              <p:cNvSpPr/>
              <p:nvPr/>
            </p:nvSpPr>
            <p:spPr>
              <a:xfrm>
                <a:off x="6259791" y="5895134"/>
                <a:ext cx="219075" cy="25236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5" name="Obdélník 824"/>
              <p:cNvSpPr/>
              <p:nvPr/>
            </p:nvSpPr>
            <p:spPr>
              <a:xfrm>
                <a:off x="6478866" y="5713385"/>
                <a:ext cx="219075" cy="434117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6" name="Obdélník 825"/>
              <p:cNvSpPr/>
              <p:nvPr/>
            </p:nvSpPr>
            <p:spPr>
              <a:xfrm>
                <a:off x="6954377" y="5781710"/>
                <a:ext cx="179551" cy="36579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7" name="Obdélník 826"/>
              <p:cNvSpPr/>
              <p:nvPr/>
            </p:nvSpPr>
            <p:spPr>
              <a:xfrm>
                <a:off x="7311753" y="5507270"/>
                <a:ext cx="219075" cy="64023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8" name="Obdélník 827"/>
              <p:cNvSpPr/>
              <p:nvPr/>
            </p:nvSpPr>
            <p:spPr>
              <a:xfrm>
                <a:off x="7131547" y="5894160"/>
                <a:ext cx="180975" cy="25236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9" name="Obdélník 828"/>
              <p:cNvSpPr/>
              <p:nvPr/>
            </p:nvSpPr>
            <p:spPr>
              <a:xfrm>
                <a:off x="7530828" y="5578615"/>
                <a:ext cx="219075" cy="568888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0" name="Obdélník 829"/>
              <p:cNvSpPr/>
              <p:nvPr/>
            </p:nvSpPr>
            <p:spPr>
              <a:xfrm>
                <a:off x="7749903" y="5824536"/>
                <a:ext cx="219075" cy="3229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1" name="Obdélník 830"/>
              <p:cNvSpPr/>
              <p:nvPr/>
            </p:nvSpPr>
            <p:spPr>
              <a:xfrm>
                <a:off x="7968978" y="5646639"/>
                <a:ext cx="219075" cy="500972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2" name="Obdélník 831"/>
              <p:cNvSpPr/>
              <p:nvPr/>
            </p:nvSpPr>
            <p:spPr>
              <a:xfrm>
                <a:off x="5643323" y="6041852"/>
                <a:ext cx="180975" cy="105648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838" name="Obrázek 8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9009" y="5279139"/>
              <a:ext cx="1149245" cy="1149245"/>
            </a:xfrm>
            <a:prstGeom prst="rect">
              <a:avLst/>
            </a:prstGeom>
          </p:spPr>
        </p:pic>
        <p:sp>
          <p:nvSpPr>
            <p:cNvPr id="839" name="TextovéPole 838"/>
            <p:cNvSpPr txBox="1"/>
            <p:nvPr/>
          </p:nvSpPr>
          <p:spPr>
            <a:xfrm>
              <a:off x="9740743" y="5569878"/>
              <a:ext cx="25448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 smtClean="0"/>
                <a:t>maso, maso, má, ., maso, pes, má, maso, střeše,..</a:t>
              </a:r>
              <a:endParaRPr lang="en-GB" dirty="0"/>
            </a:p>
          </p:txBody>
        </p:sp>
        <p:sp>
          <p:nvSpPr>
            <p:cNvPr id="843" name="TextovéPole 842"/>
            <p:cNvSpPr txBox="1"/>
            <p:nvPr/>
          </p:nvSpPr>
          <p:spPr>
            <a:xfrm>
              <a:off x="4163926" y="603154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600" dirty="0" smtClean="0"/>
                <a:t>T = 0.5</a:t>
              </a:r>
              <a:endParaRPr lang="en-GB" sz="1600" dirty="0"/>
            </a:p>
          </p:txBody>
        </p:sp>
        <p:sp>
          <p:nvSpPr>
            <p:cNvPr id="844" name="TextovéPole 843"/>
            <p:cNvSpPr txBox="1"/>
            <p:nvPr/>
          </p:nvSpPr>
          <p:spPr>
            <a:xfrm>
              <a:off x="5700178" y="6019322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600" smtClean="0"/>
                <a:t>T = 1.0</a:t>
              </a:r>
              <a:endParaRPr lang="en-GB" sz="1600"/>
            </a:p>
          </p:txBody>
        </p:sp>
        <p:sp>
          <p:nvSpPr>
            <p:cNvPr id="845" name="TextovéPole 844"/>
            <p:cNvSpPr txBox="1"/>
            <p:nvPr/>
          </p:nvSpPr>
          <p:spPr>
            <a:xfrm>
              <a:off x="7198317" y="6031543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1600" smtClean="0"/>
                <a:t>T = 2.0</a:t>
              </a:r>
              <a:endParaRPr lang="en-GB" sz="1600"/>
            </a:p>
          </p:txBody>
        </p:sp>
      </p:grpSp>
    </p:spTree>
    <p:extLst>
      <p:ext uri="{BB962C8B-B14F-4D97-AF65-F5344CB8AC3E}">
        <p14:creationId xmlns:p14="http://schemas.microsoft.com/office/powerpoint/2010/main" val="155103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élník 3"/>
          <p:cNvSpPr/>
          <p:nvPr/>
        </p:nvSpPr>
        <p:spPr>
          <a:xfrm>
            <a:off x="2120386" y="1454009"/>
            <a:ext cx="6718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mtClean="0"/>
              <a:t>Počet </a:t>
            </a:r>
            <a:r>
              <a:rPr lang="en-US" dirty="0" err="1"/>
              <a:t>parametrů</a:t>
            </a:r>
            <a:r>
              <a:rPr lang="en-US" dirty="0"/>
              <a:t>: </a:t>
            </a:r>
            <a:r>
              <a:rPr lang="en-US" dirty="0" err="1"/>
              <a:t>Určuje</a:t>
            </a:r>
            <a:r>
              <a:rPr lang="en-US" dirty="0"/>
              <a:t> </a:t>
            </a:r>
            <a:r>
              <a:rPr lang="en-US" dirty="0" err="1"/>
              <a:t>kapacitu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 </a:t>
            </a:r>
            <a:r>
              <a:rPr lang="en-US" dirty="0" err="1"/>
              <a:t>učit</a:t>
            </a:r>
            <a:r>
              <a:rPr lang="en-US" dirty="0"/>
              <a:t> se </a:t>
            </a:r>
            <a:r>
              <a:rPr lang="en-US" dirty="0" err="1"/>
              <a:t>složité</a:t>
            </a:r>
            <a:r>
              <a:rPr lang="en-US" dirty="0"/>
              <a:t> </a:t>
            </a:r>
            <a:r>
              <a:rPr lang="en-US" dirty="0" err="1"/>
              <a:t>vzory</a:t>
            </a:r>
            <a:r>
              <a:rPr lang="en-US" dirty="0"/>
              <a:t>.​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Velikost</a:t>
            </a:r>
            <a:r>
              <a:rPr lang="en-US" dirty="0"/>
              <a:t> </a:t>
            </a:r>
            <a:r>
              <a:rPr lang="en-US" dirty="0" err="1"/>
              <a:t>trénovacího</a:t>
            </a:r>
            <a:r>
              <a:rPr lang="en-US" dirty="0"/>
              <a:t> datasetu: </a:t>
            </a:r>
            <a:r>
              <a:rPr lang="en-US" dirty="0" err="1"/>
              <a:t>Ovlivňuje</a:t>
            </a:r>
            <a:r>
              <a:rPr lang="en-US" dirty="0"/>
              <a:t> </a:t>
            </a:r>
            <a:r>
              <a:rPr lang="en-US" dirty="0" err="1"/>
              <a:t>rozsah</a:t>
            </a:r>
            <a:r>
              <a:rPr lang="en-US" dirty="0"/>
              <a:t> </a:t>
            </a:r>
            <a:r>
              <a:rPr lang="en-US" dirty="0" err="1"/>
              <a:t>znalostí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 dirty="0"/>
              <a:t>.​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cs-CZ" smtClean="0"/>
              <a:t>Š</a:t>
            </a:r>
            <a:r>
              <a:rPr lang="en-US" smtClean="0"/>
              <a:t>kálovací zákon</a:t>
            </a:r>
            <a:r>
              <a:rPr lang="cs-CZ" smtClean="0"/>
              <a:t> (</a:t>
            </a:r>
            <a:r>
              <a:rPr lang="en-US" smtClean="0"/>
              <a:t>Chinchilla</a:t>
            </a:r>
            <a:r>
              <a:rPr lang="cs-CZ" smtClean="0"/>
              <a:t>)</a:t>
            </a:r>
            <a:r>
              <a:rPr lang="en-US" smtClean="0"/>
              <a:t>:</a:t>
            </a:r>
            <a:r>
              <a:rPr lang="cs-CZ"/>
              <a:t> </a:t>
            </a:r>
            <a:r>
              <a:rPr lang="en-US" smtClean="0"/>
              <a:t>ideální </a:t>
            </a:r>
            <a:r>
              <a:rPr lang="en-US" dirty="0" err="1"/>
              <a:t>poměr</a:t>
            </a:r>
            <a:r>
              <a:rPr lang="en-US" dirty="0"/>
              <a:t> </a:t>
            </a:r>
            <a:r>
              <a:rPr lang="en-US" dirty="0" err="1"/>
              <a:t>přibližně</a:t>
            </a:r>
            <a:r>
              <a:rPr lang="en-US" dirty="0"/>
              <a:t> 20 </a:t>
            </a:r>
            <a:r>
              <a:rPr lang="en-US" dirty="0" err="1"/>
              <a:t>trénovacích</a:t>
            </a:r>
            <a:r>
              <a:rPr lang="en-US" dirty="0"/>
              <a:t> </a:t>
            </a:r>
            <a:r>
              <a:rPr lang="en-US" dirty="0" err="1"/>
              <a:t>tokenů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1 </a:t>
            </a:r>
            <a:r>
              <a:rPr lang="en-US" dirty="0" err="1"/>
              <a:t>parametr</a:t>
            </a:r>
            <a:r>
              <a:rPr lang="en-US" dirty="0"/>
              <a:t> </a:t>
            </a:r>
            <a:r>
              <a:rPr lang="en-US" dirty="0" err="1"/>
              <a:t>modelu</a:t>
            </a:r>
            <a:r>
              <a:rPr lang="en-US"/>
              <a:t>. </a:t>
            </a:r>
            <a:endParaRPr lang="en-US" dirty="0"/>
          </a:p>
        </p:txBody>
      </p:sp>
      <p:sp>
        <p:nvSpPr>
          <p:cNvPr id="5" name="TextovéPole 4"/>
          <p:cNvSpPr txBox="1"/>
          <p:nvPr/>
        </p:nvSpPr>
        <p:spPr>
          <a:xfrm>
            <a:off x="2120386" y="5387200"/>
            <a:ext cx="354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Už není kde dál brát – další modality?</a:t>
            </a:r>
            <a:endParaRPr lang="cs-CZ" dirty="0"/>
          </a:p>
        </p:txBody>
      </p:sp>
      <p:sp>
        <p:nvSpPr>
          <p:cNvPr id="6" name="TextovéPole 5"/>
          <p:cNvSpPr txBox="1"/>
          <p:nvPr/>
        </p:nvSpPr>
        <p:spPr>
          <a:xfrm>
            <a:off x="2120386" y="5856682"/>
            <a:ext cx="4750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Čím větší model, tím pomalejší inference, dražší,…</a:t>
            </a:r>
            <a:endParaRPr lang="cs-CZ" dirty="0"/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334545"/>
              </p:ext>
            </p:extLst>
          </p:nvPr>
        </p:nvGraphicFramePr>
        <p:xfrm>
          <a:off x="2214515" y="2725825"/>
          <a:ext cx="6530556" cy="2191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3340">
                  <a:extLst>
                    <a:ext uri="{9D8B030D-6E8A-4147-A177-3AD203B41FA5}">
                      <a16:colId xmlns:a16="http://schemas.microsoft.com/office/drawing/2014/main" val="1102919565"/>
                    </a:ext>
                  </a:extLst>
                </a:gridCol>
                <a:gridCol w="907528">
                  <a:extLst>
                    <a:ext uri="{9D8B030D-6E8A-4147-A177-3AD203B41FA5}">
                      <a16:colId xmlns:a16="http://schemas.microsoft.com/office/drawing/2014/main" val="1349763998"/>
                    </a:ext>
                  </a:extLst>
                </a:gridCol>
                <a:gridCol w="1776241">
                  <a:extLst>
                    <a:ext uri="{9D8B030D-6E8A-4147-A177-3AD203B41FA5}">
                      <a16:colId xmlns:a16="http://schemas.microsoft.com/office/drawing/2014/main" val="3316716384"/>
                    </a:ext>
                  </a:extLst>
                </a:gridCol>
                <a:gridCol w="1873447">
                  <a:extLst>
                    <a:ext uri="{9D8B030D-6E8A-4147-A177-3AD203B41FA5}">
                      <a16:colId xmlns:a16="http://schemas.microsoft.com/office/drawing/2014/main" val="1918411936"/>
                    </a:ext>
                  </a:extLst>
                </a:gridCol>
              </a:tblGrid>
              <a:tr h="403523">
                <a:tc>
                  <a:txBody>
                    <a:bodyPr/>
                    <a:lstStyle/>
                    <a:p>
                      <a:r>
                        <a:rPr lang="cs-CZ" sz="1400" smtClean="0"/>
                        <a:t>model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smtClean="0"/>
                        <a:t>rok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smtClean="0"/>
                        <a:t># parametrů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smtClean="0"/>
                        <a:t># tokenů</a:t>
                      </a:r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736295"/>
                  </a:ext>
                </a:extLst>
              </a:tr>
              <a:tr h="357674">
                <a:tc>
                  <a:txBody>
                    <a:bodyPr/>
                    <a:lstStyle/>
                    <a:p>
                      <a:r>
                        <a:rPr lang="cs-CZ" sz="1400" smtClean="0"/>
                        <a:t>chatGPT 1 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smtClean="0"/>
                        <a:t>2018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120 milionů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~ 1 miliarda</a:t>
                      </a:r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351546"/>
                  </a:ext>
                </a:extLst>
              </a:tr>
              <a:tr h="357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smtClean="0"/>
                        <a:t>chatGPT 2 </a:t>
                      </a:r>
                      <a:endParaRPr lang="en-GB" sz="140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smtClean="0"/>
                        <a:t>2019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1</a:t>
                      </a:r>
                      <a:r>
                        <a:rPr lang="cs-CZ" sz="1400" smtClean="0"/>
                        <a:t>.</a:t>
                      </a:r>
                      <a:r>
                        <a:rPr lang="en-GB" sz="1400" smtClean="0"/>
                        <a:t>5 miliardy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~ 45 miliard</a:t>
                      </a:r>
                      <a:endParaRPr lang="en-GB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0838574"/>
                  </a:ext>
                </a:extLst>
              </a:tr>
              <a:tr h="357674">
                <a:tc>
                  <a:txBody>
                    <a:bodyPr/>
                    <a:lstStyle/>
                    <a:p>
                      <a:r>
                        <a:rPr lang="cs-CZ" sz="1400" smtClean="0"/>
                        <a:t>chatGPT 3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smtClean="0"/>
                        <a:t>2020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17</a:t>
                      </a:r>
                      <a:r>
                        <a:rPr lang="cs-CZ" sz="1400" smtClean="0"/>
                        <a:t>.</a:t>
                      </a:r>
                      <a:r>
                        <a:rPr lang="en-GB" sz="1400" smtClean="0"/>
                        <a:t>5 miliardy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~ 500 miliard</a:t>
                      </a:r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0897101"/>
                  </a:ext>
                </a:extLst>
              </a:tr>
              <a:tr h="357674">
                <a:tc>
                  <a:txBody>
                    <a:bodyPr/>
                    <a:lstStyle/>
                    <a:p>
                      <a:r>
                        <a:rPr lang="cs-CZ" sz="1400" smtClean="0"/>
                        <a:t>chatGPT</a:t>
                      </a:r>
                      <a:r>
                        <a:rPr lang="cs-CZ" sz="1400" baseline="0" smtClean="0"/>
                        <a:t> 4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smtClean="0"/>
                        <a:t>2023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~ 1–2 bilion</a:t>
                      </a:r>
                      <a:r>
                        <a:rPr lang="cs-CZ" sz="1400" smtClean="0"/>
                        <a:t>y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~ 13 bilionů</a:t>
                      </a:r>
                      <a:endParaRPr lang="en-GB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627424"/>
                  </a:ext>
                </a:extLst>
              </a:tr>
              <a:tr h="357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smtClean="0"/>
                        <a:t>chatGPT</a:t>
                      </a:r>
                      <a:r>
                        <a:rPr lang="cs-CZ" sz="1400" baseline="0" smtClean="0"/>
                        <a:t> 4.5</a:t>
                      </a:r>
                      <a:endParaRPr lang="en-GB" sz="140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smtClean="0"/>
                        <a:t>2025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smtClean="0"/>
                        <a:t>~ 5–7 bilionů</a:t>
                      </a:r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400" smtClean="0"/>
                        <a:t>?</a:t>
                      </a:r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211426"/>
                  </a:ext>
                </a:extLst>
              </a:tr>
            </a:tbl>
          </a:graphicData>
        </a:graphic>
      </p:graphicFrame>
      <p:sp>
        <p:nvSpPr>
          <p:cNvPr id="11" name="TextovéPole 10"/>
          <p:cNvSpPr txBox="1"/>
          <p:nvPr/>
        </p:nvSpPr>
        <p:spPr>
          <a:xfrm>
            <a:off x="2120386" y="338196"/>
            <a:ext cx="308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>
                <a:solidFill>
                  <a:srgbClr val="043B7B"/>
                </a:solidFill>
                <a:latin typeface="Century Gothic" panose="020B0502020202020204" pitchFamily="34" charset="0"/>
              </a:rPr>
              <a:t>Trénink </a:t>
            </a:r>
            <a:r>
              <a:rPr lang="cs-CZ" sz="3600" b="1" smtClean="0">
                <a:solidFill>
                  <a:srgbClr val="043B7B"/>
                </a:solidFill>
                <a:latin typeface="Century Gothic" panose="020B0502020202020204" pitchFamily="34" charset="0"/>
              </a:rPr>
              <a:t>GPT</a:t>
            </a:r>
            <a:endParaRPr lang="cs-CZ" sz="3600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59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délník 11"/>
          <p:cNvSpPr/>
          <p:nvPr/>
        </p:nvSpPr>
        <p:spPr>
          <a:xfrm>
            <a:off x="193734" y="2713344"/>
            <a:ext cx="4632266" cy="2923877"/>
          </a:xfrm>
          <a:prstGeom prst="rect">
            <a:avLst/>
          </a:prstGeom>
          <a:solidFill>
            <a:srgbClr val="EAEFF7"/>
          </a:solidFill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cs-CZ" altLang="en-US" sz="2000" b="1" dirty="0" err="1" smtClean="0">
                <a:latin typeface="+mj-lt"/>
              </a:rPr>
              <a:t>Pre-training</a:t>
            </a:r>
            <a:endParaRPr lang="cs-CZ" altLang="en-US" sz="2000" b="1" dirty="0" smtClean="0"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latin typeface="+mj-lt"/>
              </a:rPr>
              <a:t>Model se naučí jazykové vzory, obecné znalosti, logiku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latin typeface="+mj-lt"/>
              </a:rPr>
              <a:t>Trénováno na rozsáhlých textech (web, knihy, články…)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>
                <a:latin typeface="+mj-lt"/>
              </a:rPr>
              <a:t>→ Výstup: univerzální model se „základní inteligencí</a:t>
            </a:r>
            <a:r>
              <a:rPr lang="en-US" altLang="en-US" sz="1600" smtClean="0">
                <a:latin typeface="+mj-lt"/>
              </a:rPr>
              <a:t>“</a:t>
            </a:r>
            <a:r>
              <a:rPr lang="cs-CZ" altLang="en-US" sz="1600" dirty="0">
                <a:latin typeface="+mj-lt"/>
              </a:rPr>
              <a:t/>
            </a:r>
            <a:br>
              <a:rPr lang="cs-CZ" altLang="en-US" sz="1600" dirty="0">
                <a:latin typeface="+mj-lt"/>
              </a:rPr>
            </a:br>
            <a:endParaRPr lang="en-US" altLang="en-US" sz="1600" dirty="0"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b="1" smtClean="0">
                <a:solidFill>
                  <a:schemeClr val="accent2"/>
                </a:solidFill>
                <a:latin typeface="+mj-lt"/>
              </a:rPr>
              <a:t>Ale</a:t>
            </a:r>
            <a:r>
              <a:rPr lang="cs-CZ" altLang="en-US" sz="2000" b="1" smtClean="0">
                <a:solidFill>
                  <a:schemeClr val="accent2"/>
                </a:solidFill>
                <a:latin typeface="+mj-lt"/>
              </a:rPr>
              <a:t>:</a:t>
            </a:r>
            <a:br>
              <a:rPr lang="cs-CZ" altLang="en-US" sz="2000" b="1" smtClean="0">
                <a:solidFill>
                  <a:schemeClr val="accent2"/>
                </a:solidFill>
                <a:latin typeface="+mj-lt"/>
              </a:rPr>
            </a:br>
            <a:r>
              <a:rPr lang="cs-CZ" altLang="en-US" sz="1600" smtClean="0">
                <a:latin typeface="+mj-lt"/>
              </a:rPr>
              <a:t/>
            </a:r>
            <a:br>
              <a:rPr lang="cs-CZ" altLang="en-US" sz="1600" smtClean="0">
                <a:latin typeface="+mj-lt"/>
              </a:rPr>
            </a:br>
            <a:r>
              <a:rPr lang="en-US" altLang="en-US" sz="1600" smtClean="0">
                <a:latin typeface="+mj-lt"/>
              </a:rPr>
              <a:t>- </a:t>
            </a:r>
            <a:r>
              <a:rPr lang="en-US" altLang="en-US" sz="1600">
                <a:latin typeface="+mj-lt"/>
              </a:rPr>
              <a:t>Znalosti jsou statické (data končí v čase X)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lang="en-US" altLang="en-US" sz="1600" smtClean="0">
                <a:latin typeface="+mj-lt"/>
              </a:rPr>
              <a:t>Model </a:t>
            </a:r>
            <a:r>
              <a:rPr lang="en-US" altLang="en-US" sz="1600">
                <a:latin typeface="+mj-lt"/>
              </a:rPr>
              <a:t>si „vymýšlí“, když chybí aktuální </a:t>
            </a:r>
            <a:r>
              <a:rPr lang="en-US" altLang="en-US" sz="1600" smtClean="0">
                <a:latin typeface="+mj-lt"/>
              </a:rPr>
              <a:t>context</a:t>
            </a:r>
            <a:endParaRPr lang="cs-CZ" altLang="en-US" sz="1600" smtClean="0">
              <a:latin typeface="+mj-l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+mj-lt"/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2153290" y="1112905"/>
            <a:ext cx="82061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Model bez </a:t>
            </a:r>
            <a:r>
              <a:rPr lang="en-US" sz="2400" dirty="0" err="1"/>
              <a:t>kontextu</a:t>
            </a:r>
            <a:r>
              <a:rPr lang="en-US" sz="2400" dirty="0"/>
              <a:t> </a:t>
            </a:r>
            <a:r>
              <a:rPr lang="en-US" sz="2400" dirty="0" err="1"/>
              <a:t>může</a:t>
            </a:r>
            <a:r>
              <a:rPr lang="en-US" sz="2400" dirty="0"/>
              <a:t> </a:t>
            </a:r>
            <a:r>
              <a:rPr lang="en-US" sz="2400" dirty="0" err="1"/>
              <a:t>znít</a:t>
            </a:r>
            <a:r>
              <a:rPr lang="en-US" sz="2400" dirty="0"/>
              <a:t> </a:t>
            </a:r>
            <a:r>
              <a:rPr lang="en-US" sz="2400" dirty="0" err="1"/>
              <a:t>sebevědomě</a:t>
            </a:r>
            <a:r>
              <a:rPr lang="en-US" sz="2400" dirty="0"/>
              <a:t>, ale </a:t>
            </a:r>
            <a:r>
              <a:rPr lang="en-US" sz="2400" dirty="0" err="1"/>
              <a:t>nemusí</a:t>
            </a:r>
            <a:r>
              <a:rPr lang="en-US" sz="2400" dirty="0"/>
              <a:t> </a:t>
            </a:r>
            <a:r>
              <a:rPr lang="en-US" sz="2400" dirty="0" err="1"/>
              <a:t>mít</a:t>
            </a:r>
            <a:r>
              <a:rPr lang="en-US" sz="2400" dirty="0"/>
              <a:t> </a:t>
            </a:r>
            <a:r>
              <a:rPr lang="en-US" sz="2400" dirty="0" err="1"/>
              <a:t>pravdu</a:t>
            </a:r>
            <a:r>
              <a:rPr lang="en-US" sz="2400" dirty="0"/>
              <a:t>.</a:t>
            </a:r>
            <a:r>
              <a:rPr lang="en-US"/>
              <a:t/>
            </a:r>
            <a:br>
              <a:rPr lang="en-US"/>
            </a:br>
            <a:r>
              <a:rPr lang="en-US" smtClean="0">
                <a:latin typeface="Cambria Math" panose="02040503050406030204" pitchFamily="18" charset="0"/>
                <a:ea typeface="Cambria Math" panose="02040503050406030204" pitchFamily="18" charset="0"/>
              </a:rPr>
              <a:t>LLM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+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aktuální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kontext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cs-CZ" smtClean="0">
                <a:latin typeface="Cambria Math" panose="02040503050406030204" pitchFamily="18" charset="0"/>
                <a:ea typeface="Cambria Math" panose="02040503050406030204" pitchFamily="18" charset="0"/>
              </a:rPr>
              <a:t>smysluplná odpověď</a:t>
            </a:r>
            <a:endParaRPr lang="cs-CZ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7" name="TextovéPole 6"/>
          <p:cNvSpPr txBox="1"/>
          <p:nvPr/>
        </p:nvSpPr>
        <p:spPr>
          <a:xfrm>
            <a:off x="320734" y="188801"/>
            <a:ext cx="1187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entury Gothic" panose="020B0502020202020204" pitchFamily="34" charset="0"/>
              </a:rPr>
              <a:t>Knowledge gap</a:t>
            </a:r>
            <a:r>
              <a:rPr lang="en-GB" sz="3600" b="1">
                <a:solidFill>
                  <a:srgbClr val="043B7B"/>
                </a:solidFill>
                <a:latin typeface="Century Gothic" panose="020B0502020202020204" pitchFamily="34" charset="0"/>
              </a:rPr>
              <a:t>: Proč samotný pre-training nestačí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7636931" y="2313233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000" b="1" smtClean="0"/>
              <a:t>Možná řešení:</a:t>
            </a:r>
            <a:endParaRPr lang="en-GB" sz="2000" b="1"/>
          </a:p>
        </p:txBody>
      </p:sp>
      <p:graphicFrame>
        <p:nvGraphicFramePr>
          <p:cNvPr id="8" name="Tabulk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93758"/>
              </p:ext>
            </p:extLst>
          </p:nvPr>
        </p:nvGraphicFramePr>
        <p:xfrm>
          <a:off x="5041901" y="2713343"/>
          <a:ext cx="6908800" cy="2923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939">
                  <a:extLst>
                    <a:ext uri="{9D8B030D-6E8A-4147-A177-3AD203B41FA5}">
                      <a16:colId xmlns:a16="http://schemas.microsoft.com/office/drawing/2014/main" val="1549732893"/>
                    </a:ext>
                  </a:extLst>
                </a:gridCol>
                <a:gridCol w="2952671">
                  <a:extLst>
                    <a:ext uri="{9D8B030D-6E8A-4147-A177-3AD203B41FA5}">
                      <a16:colId xmlns:a16="http://schemas.microsoft.com/office/drawing/2014/main" val="2187951717"/>
                    </a:ext>
                  </a:extLst>
                </a:gridCol>
                <a:gridCol w="2804190">
                  <a:extLst>
                    <a:ext uri="{9D8B030D-6E8A-4147-A177-3AD203B41FA5}">
                      <a16:colId xmlns:a16="http://schemas.microsoft.com/office/drawing/2014/main" val="267540684"/>
                    </a:ext>
                  </a:extLst>
                </a:gridCol>
              </a:tblGrid>
              <a:tr h="487313">
                <a:tc>
                  <a:txBody>
                    <a:bodyPr/>
                    <a:lstStyle/>
                    <a:p>
                      <a:r>
                        <a:rPr lang="en-GB" sz="1600" smtClean="0"/>
                        <a:t>Přístup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Co řeší 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Vhodné pro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65371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Fine-tuning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smtClean="0"/>
                        <a:t>Doučení specifické </a:t>
                      </a:r>
                      <a:r>
                        <a:rPr lang="en-GB" sz="1600" smtClean="0"/>
                        <a:t>domén</a:t>
                      </a:r>
                      <a:r>
                        <a:rPr lang="cs-CZ" sz="1600" smtClean="0"/>
                        <a:t>y</a:t>
                      </a:r>
                      <a:r>
                        <a:rPr lang="en-GB" sz="1600" smtClean="0"/>
                        <a:t> 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Medicína, právo, technické texty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31204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RAG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Přidá externí znalosti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Aktuální info, dokumenty, PDF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941823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ICL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Kontext přímo v promptu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Rychlá adaptace bez tréninku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01697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CAG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Odpovídá z uloženého dokumentu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FAQ, manuály, statické datasety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185715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Web access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Získá info přímo z internetu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Zprávy, změny, aktuální obsah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4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19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320734" y="304915"/>
            <a:ext cx="1187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entury Gothic" panose="020B0502020202020204" pitchFamily="34" charset="0"/>
              </a:rPr>
              <a:t>Knowledge gap</a:t>
            </a:r>
            <a:r>
              <a:rPr lang="en-GB" sz="3600" b="1">
                <a:solidFill>
                  <a:srgbClr val="043B7B"/>
                </a:solidFill>
                <a:latin typeface="Century Gothic" panose="020B0502020202020204" pitchFamily="34" charset="0"/>
              </a:rPr>
              <a:t>: Proč samotný pre-training nestačí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1826986" y="4308504"/>
            <a:ext cx="8289365" cy="2308324"/>
          </a:xfrm>
          <a:prstGeom prst="rect">
            <a:avLst/>
          </a:prstGeom>
          <a:solidFill>
            <a:srgbClr val="EAEFF7"/>
          </a:solidFill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Fine-tuning – </a:t>
            </a:r>
            <a:r>
              <a:rPr lang="cs-CZ" b="1" smtClean="0">
                <a:solidFill>
                  <a:schemeClr val="accent2"/>
                </a:solidFill>
              </a:rPr>
              <a:t>doučení</a:t>
            </a:r>
            <a:r>
              <a:rPr lang="en-GB" b="1" smtClean="0">
                <a:solidFill>
                  <a:schemeClr val="accent2"/>
                </a:solidFill>
              </a:rPr>
              <a:t> modelu</a:t>
            </a:r>
            <a:r>
              <a:rPr lang="cs-CZ" b="1" smtClean="0"/>
              <a:t/>
            </a:r>
            <a:br>
              <a:rPr lang="cs-CZ" b="1" smtClean="0"/>
            </a:br>
            <a:r>
              <a:rPr lang="cs-CZ" b="1" smtClean="0"/>
              <a:t/>
            </a:r>
            <a:br>
              <a:rPr lang="cs-CZ" b="1" smtClean="0"/>
            </a:br>
            <a:r>
              <a:rPr lang="en-GB" smtClean="0"/>
              <a:t>Model </a:t>
            </a:r>
            <a:r>
              <a:rPr lang="en-GB"/>
              <a:t>se dál trénuje na specifických datech (např. firemní dokumentace, odborné texty).</a:t>
            </a:r>
          </a:p>
          <a:p>
            <a:r>
              <a:rPr lang="en-GB"/>
              <a:t>Změní se jeho váhy – model se natrvalo přizpůsobí konkrétní doméně.</a:t>
            </a:r>
            <a:r>
              <a:rPr lang="cs-CZ" smtClean="0"/>
              <a:t/>
            </a:r>
            <a:br>
              <a:rPr lang="cs-CZ" smtClean="0"/>
            </a:br>
            <a:endParaRPr lang="en-GB"/>
          </a:p>
          <a:p>
            <a:r>
              <a:rPr lang="en-GB" b="1" smtClean="0"/>
              <a:t>Výhody:</a:t>
            </a:r>
            <a:r>
              <a:rPr lang="cs-CZ" smtClean="0"/>
              <a:t> </a:t>
            </a:r>
            <a:r>
              <a:rPr lang="en-GB" smtClean="0"/>
              <a:t>Skvělé </a:t>
            </a:r>
            <a:r>
              <a:rPr lang="en-GB"/>
              <a:t>pro úzké nebo technické </a:t>
            </a:r>
            <a:r>
              <a:rPr lang="en-GB" smtClean="0"/>
              <a:t>oblasti</a:t>
            </a:r>
            <a:r>
              <a:rPr lang="cs-CZ" smtClean="0"/>
              <a:t>. </a:t>
            </a:r>
            <a:r>
              <a:rPr lang="en-GB" smtClean="0"/>
              <a:t>Funguje </a:t>
            </a:r>
            <a:r>
              <a:rPr lang="en-GB"/>
              <a:t>i bez externího kontextu</a:t>
            </a:r>
          </a:p>
          <a:p>
            <a:r>
              <a:rPr lang="en-GB" b="1" smtClean="0"/>
              <a:t>Nevýhody:</a:t>
            </a:r>
            <a:r>
              <a:rPr lang="cs-CZ" smtClean="0"/>
              <a:t> </a:t>
            </a:r>
            <a:r>
              <a:rPr lang="en-GB" smtClean="0"/>
              <a:t>Náročné </a:t>
            </a:r>
            <a:r>
              <a:rPr lang="en-GB"/>
              <a:t>na data a výpočetní </a:t>
            </a:r>
            <a:r>
              <a:rPr lang="en-GB" smtClean="0"/>
              <a:t>výkon</a:t>
            </a:r>
            <a:r>
              <a:rPr lang="cs-CZ" smtClean="0"/>
              <a:t>. </a:t>
            </a:r>
            <a:r>
              <a:rPr lang="en-GB" smtClean="0"/>
              <a:t>Riziko </a:t>
            </a:r>
            <a:r>
              <a:rPr lang="en-GB"/>
              <a:t>„přepsání“ původních </a:t>
            </a:r>
            <a:r>
              <a:rPr lang="en-GB" smtClean="0"/>
              <a:t>znalostí</a:t>
            </a:r>
            <a:r>
              <a:rPr lang="cs-CZ" smtClean="0"/>
              <a:t>. </a:t>
            </a:r>
            <a:r>
              <a:rPr lang="en-GB" smtClean="0"/>
              <a:t>Model </a:t>
            </a:r>
            <a:r>
              <a:rPr lang="en-GB"/>
              <a:t>je statický – po tréninku se už neučí</a:t>
            </a:r>
          </a:p>
        </p:txBody>
      </p:sp>
      <p:graphicFrame>
        <p:nvGraphicFramePr>
          <p:cNvPr id="16" name="Tabulk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785658"/>
              </p:ext>
            </p:extLst>
          </p:nvPr>
        </p:nvGraphicFramePr>
        <p:xfrm>
          <a:off x="1826985" y="1241532"/>
          <a:ext cx="8289365" cy="2923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128">
                  <a:extLst>
                    <a:ext uri="{9D8B030D-6E8A-4147-A177-3AD203B41FA5}">
                      <a16:colId xmlns:a16="http://schemas.microsoft.com/office/drawing/2014/main" val="1549732893"/>
                    </a:ext>
                  </a:extLst>
                </a:gridCol>
                <a:gridCol w="3542694">
                  <a:extLst>
                    <a:ext uri="{9D8B030D-6E8A-4147-A177-3AD203B41FA5}">
                      <a16:colId xmlns:a16="http://schemas.microsoft.com/office/drawing/2014/main" val="2187951717"/>
                    </a:ext>
                  </a:extLst>
                </a:gridCol>
                <a:gridCol w="3364543">
                  <a:extLst>
                    <a:ext uri="{9D8B030D-6E8A-4147-A177-3AD203B41FA5}">
                      <a16:colId xmlns:a16="http://schemas.microsoft.com/office/drawing/2014/main" val="267540684"/>
                    </a:ext>
                  </a:extLst>
                </a:gridCol>
              </a:tblGrid>
              <a:tr h="487313">
                <a:tc>
                  <a:txBody>
                    <a:bodyPr/>
                    <a:lstStyle/>
                    <a:p>
                      <a:r>
                        <a:rPr lang="en-GB" sz="1600" smtClean="0"/>
                        <a:t>Přístup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Co řeší 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Vhodné pro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65371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1" smtClean="0">
                          <a:solidFill>
                            <a:schemeClr val="accent2"/>
                          </a:solidFill>
                        </a:rPr>
                        <a:t>Fine-tuning</a:t>
                      </a:r>
                      <a:endParaRPr lang="en-GB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smtClean="0"/>
                        <a:t>Doučení specifické </a:t>
                      </a:r>
                      <a:r>
                        <a:rPr lang="en-GB" sz="1600" smtClean="0"/>
                        <a:t>domén</a:t>
                      </a:r>
                      <a:r>
                        <a:rPr lang="cs-CZ" sz="1600" smtClean="0"/>
                        <a:t>y</a:t>
                      </a:r>
                      <a:r>
                        <a:rPr lang="en-GB" sz="1600" smtClean="0"/>
                        <a:t> 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Medicína, právo, technické texty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31204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RAG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Přidá externí znalosti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Aktuální info, dokumenty, PDF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941823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ICL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Kontext přímo v promptu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Rychlá adaptace bez tréninku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01697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CAG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Odpovídá z uloženého dokumentu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FAQ, manuály, statické datasety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185715"/>
                  </a:ext>
                </a:extLst>
              </a:tr>
              <a:tr h="487313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Web access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Získá info přímo z internetu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Zprávy, změny, aktuální obsah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4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69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320734" y="141321"/>
            <a:ext cx="1187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entury Gothic" panose="020B0502020202020204" pitchFamily="34" charset="0"/>
              </a:rPr>
              <a:t>Knowledge gap</a:t>
            </a:r>
            <a:r>
              <a:rPr lang="en-GB" sz="3600" b="1">
                <a:solidFill>
                  <a:srgbClr val="043B7B"/>
                </a:solidFill>
                <a:latin typeface="Century Gothic" panose="020B0502020202020204" pitchFamily="34" charset="0"/>
              </a:rPr>
              <a:t>: Proč samotný pre-training nestačí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5410201" y="3765246"/>
            <a:ext cx="6389594" cy="2585323"/>
          </a:xfrm>
          <a:prstGeom prst="rect">
            <a:avLst/>
          </a:prstGeom>
          <a:solidFill>
            <a:srgbClr val="EAEFF7"/>
          </a:solidFill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RAG – Retrieval-Augmented </a:t>
            </a:r>
            <a:r>
              <a:rPr lang="en-GB" b="1" smtClean="0">
                <a:solidFill>
                  <a:schemeClr val="accent2"/>
                </a:solidFill>
              </a:rPr>
              <a:t>Generation</a:t>
            </a:r>
            <a:endParaRPr lang="cs-CZ" b="1" smtClean="0">
              <a:solidFill>
                <a:schemeClr val="accent2"/>
              </a:solidFill>
            </a:endParaRPr>
          </a:p>
          <a:p>
            <a:r>
              <a:rPr lang="cs-CZ" b="1" smtClean="0"/>
              <a:t/>
            </a:r>
            <a:br>
              <a:rPr lang="cs-CZ" b="1" smtClean="0"/>
            </a:br>
            <a:r>
              <a:rPr lang="en-GB"/>
              <a:t>LLM dostane relevantní kontext z externí </a:t>
            </a:r>
            <a:r>
              <a:rPr lang="en-GB" b="1"/>
              <a:t>vektorové databáze</a:t>
            </a:r>
            <a:r>
              <a:rPr lang="en-GB"/>
              <a:t>, která vyhledává texty podle významu (embeddingů).</a:t>
            </a:r>
            <a:br>
              <a:rPr lang="en-GB"/>
            </a:br>
            <a:r>
              <a:rPr lang="en-GB"/>
              <a:t>Tyto nalezené dokumenty se připojí k promptu a model odpovídá s využitím aktuálních dat, která původně neznal.</a:t>
            </a:r>
            <a:r>
              <a:rPr lang="cs-CZ" smtClean="0"/>
              <a:t/>
            </a:r>
            <a:br>
              <a:rPr lang="cs-CZ" smtClean="0"/>
            </a:br>
            <a:endParaRPr lang="en-GB"/>
          </a:p>
          <a:p>
            <a:r>
              <a:rPr lang="en-GB" b="1"/>
              <a:t>Příklad použití:</a:t>
            </a:r>
            <a:r>
              <a:rPr lang="en-GB"/>
              <a:t> dotaz na specifický PDF dokument, firemní znalostní bázi, čerstvé </a:t>
            </a:r>
            <a:r>
              <a:rPr lang="en-GB" smtClean="0"/>
              <a:t>zprávy</a:t>
            </a:r>
            <a:r>
              <a:rPr lang="cs-CZ" smtClean="0"/>
              <a:t>, zákony,…</a:t>
            </a:r>
            <a:endParaRPr lang="en-GB"/>
          </a:p>
        </p:txBody>
      </p:sp>
      <p:sp>
        <p:nvSpPr>
          <p:cNvPr id="10" name="Obdélník 9"/>
          <p:cNvSpPr/>
          <p:nvPr/>
        </p:nvSpPr>
        <p:spPr>
          <a:xfrm>
            <a:off x="412121" y="4319244"/>
            <a:ext cx="4789650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1400" b="1"/>
              <a:t>Vektorová databáze – paměť pro </a:t>
            </a:r>
            <a:r>
              <a:rPr lang="en-GB" sz="1400" b="1" smtClean="0"/>
              <a:t>LLM</a:t>
            </a:r>
            <a:r>
              <a:rPr lang="cs-CZ" sz="1400" b="1" smtClean="0"/>
              <a:t/>
            </a:r>
            <a:br>
              <a:rPr lang="cs-CZ" sz="1400" b="1" smtClean="0"/>
            </a:br>
            <a:endParaRPr lang="en-GB" sz="1400"/>
          </a:p>
          <a:p>
            <a:r>
              <a:rPr lang="en-GB" sz="1400" smtClean="0"/>
              <a:t>Používaná </a:t>
            </a:r>
            <a:r>
              <a:rPr lang="en-GB" sz="1400"/>
              <a:t>v RAG pro vyhledávání kontextu podle </a:t>
            </a:r>
            <a:r>
              <a:rPr lang="en-GB" sz="1400" smtClean="0"/>
              <a:t>významu</a:t>
            </a:r>
            <a:endParaRPr lang="cs-CZ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smtClean="0"/>
              <a:t>dotazy </a:t>
            </a:r>
            <a:r>
              <a:rPr lang="en-GB" sz="1400"/>
              <a:t>v přirozeném jazyce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neformátovaná data (PDF, weby…)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významově podobné výsledky i bez doslovné </a:t>
            </a:r>
            <a:r>
              <a:rPr lang="en-GB" sz="1400" smtClean="0"/>
              <a:t>shody</a:t>
            </a:r>
            <a:endParaRPr lang="cs-CZ" sz="1400" smtClean="0"/>
          </a:p>
          <a:p>
            <a:r>
              <a:rPr lang="cs-CZ" sz="1400" smtClean="0"/>
              <a:t/>
            </a:r>
            <a:br>
              <a:rPr lang="cs-CZ" sz="1400" smtClean="0"/>
            </a:br>
            <a:r>
              <a:rPr lang="en-GB" sz="1400"/>
              <a:t>„</a:t>
            </a:r>
            <a:r>
              <a:rPr lang="en-GB" sz="1400" b="1"/>
              <a:t>Jaký je postup při ztrátě občanky?“ </a:t>
            </a:r>
            <a:r>
              <a:rPr lang="en-GB" sz="1400"/>
              <a:t>→ najde odpověď, i když se v dokumentu píše třeba jen „</a:t>
            </a:r>
            <a:r>
              <a:rPr lang="en-GB" sz="1400" b="1"/>
              <a:t>nahlášení ztráty dokladu</a:t>
            </a:r>
            <a:r>
              <a:rPr lang="en-GB" sz="1400"/>
              <a:t>“</a:t>
            </a:r>
          </a:p>
        </p:txBody>
      </p:sp>
      <p:cxnSp>
        <p:nvCxnSpPr>
          <p:cNvPr id="13" name="Pravoúhlá spojnice 12"/>
          <p:cNvCxnSpPr/>
          <p:nvPr/>
        </p:nvCxnSpPr>
        <p:spPr>
          <a:xfrm rot="10800000">
            <a:off x="2821461" y="4304731"/>
            <a:ext cx="7908119" cy="163109"/>
          </a:xfrm>
          <a:prstGeom prst="bentConnector4">
            <a:avLst>
              <a:gd name="adj1" fmla="val -170"/>
              <a:gd name="adj2" fmla="val 20167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Tabulk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060250"/>
              </p:ext>
            </p:extLst>
          </p:nvPr>
        </p:nvGraphicFramePr>
        <p:xfrm>
          <a:off x="412121" y="1075009"/>
          <a:ext cx="11387673" cy="2510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8724">
                  <a:extLst>
                    <a:ext uri="{9D8B030D-6E8A-4147-A177-3AD203B41FA5}">
                      <a16:colId xmlns:a16="http://schemas.microsoft.com/office/drawing/2014/main" val="1549732893"/>
                    </a:ext>
                  </a:extLst>
                </a:gridCol>
                <a:gridCol w="4866844">
                  <a:extLst>
                    <a:ext uri="{9D8B030D-6E8A-4147-A177-3AD203B41FA5}">
                      <a16:colId xmlns:a16="http://schemas.microsoft.com/office/drawing/2014/main" val="2187951717"/>
                    </a:ext>
                  </a:extLst>
                </a:gridCol>
                <a:gridCol w="4622105">
                  <a:extLst>
                    <a:ext uri="{9D8B030D-6E8A-4147-A177-3AD203B41FA5}">
                      <a16:colId xmlns:a16="http://schemas.microsoft.com/office/drawing/2014/main" val="267540684"/>
                    </a:ext>
                  </a:extLst>
                </a:gridCol>
              </a:tblGrid>
              <a:tr h="400837">
                <a:tc>
                  <a:txBody>
                    <a:bodyPr/>
                    <a:lstStyle/>
                    <a:p>
                      <a:r>
                        <a:rPr lang="en-GB" sz="1600" smtClean="0"/>
                        <a:t>Přístup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Co řeší 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Vhodné pro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65371"/>
                  </a:ext>
                </a:extLst>
              </a:tr>
              <a:tr h="505835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Fine-tuning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smtClean="0"/>
                        <a:t>Doučení specifické </a:t>
                      </a:r>
                      <a:r>
                        <a:rPr lang="en-GB" sz="1600" smtClean="0"/>
                        <a:t>domén</a:t>
                      </a:r>
                      <a:r>
                        <a:rPr lang="cs-CZ" sz="1600" smtClean="0"/>
                        <a:t>y</a:t>
                      </a:r>
                      <a:r>
                        <a:rPr lang="en-GB" sz="1600" smtClean="0"/>
                        <a:t> 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Medicína, právo, technické texty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31204"/>
                  </a:ext>
                </a:extLst>
              </a:tr>
              <a:tr h="400837">
                <a:tc>
                  <a:txBody>
                    <a:bodyPr/>
                    <a:lstStyle/>
                    <a:p>
                      <a:r>
                        <a:rPr lang="en-GB" sz="1600" b="1" smtClean="0">
                          <a:solidFill>
                            <a:schemeClr val="accent2"/>
                          </a:solidFill>
                        </a:rPr>
                        <a:t>RAG</a:t>
                      </a:r>
                      <a:endParaRPr lang="en-GB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Přidá externí znalosti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Aktuální info, dokumenty, PDF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941823"/>
                  </a:ext>
                </a:extLst>
              </a:tr>
              <a:tr h="400837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ICL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Kontext přímo v promptu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Rychlá adaptace bez tréninku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01697"/>
                  </a:ext>
                </a:extLst>
              </a:tr>
              <a:tr h="400837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CAG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Odpovídá z uloženého dokumentu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FAQ, manuály, statické datasety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185715"/>
                  </a:ext>
                </a:extLst>
              </a:tr>
              <a:tr h="400837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Web access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Získá info přímo z internetu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Zprávy, změny, aktuální obsah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4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6133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320734" y="188801"/>
            <a:ext cx="1187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entury Gothic" panose="020B0502020202020204" pitchFamily="34" charset="0"/>
              </a:rPr>
              <a:t>Knowledge gap</a:t>
            </a:r>
            <a:r>
              <a:rPr lang="en-GB" sz="3600" b="1">
                <a:solidFill>
                  <a:srgbClr val="043B7B"/>
                </a:solidFill>
                <a:latin typeface="Century Gothic" panose="020B0502020202020204" pitchFamily="34" charset="0"/>
              </a:rPr>
              <a:t>: Proč samotný pre-training nestačí</a:t>
            </a: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2616709"/>
              </p:ext>
            </p:extLst>
          </p:nvPr>
        </p:nvGraphicFramePr>
        <p:xfrm>
          <a:off x="1587500" y="1650737"/>
          <a:ext cx="9348693" cy="21771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8211">
                  <a:extLst>
                    <a:ext uri="{9D8B030D-6E8A-4147-A177-3AD203B41FA5}">
                      <a16:colId xmlns:a16="http://schemas.microsoft.com/office/drawing/2014/main" val="1549732893"/>
                    </a:ext>
                  </a:extLst>
                </a:gridCol>
                <a:gridCol w="3833784">
                  <a:extLst>
                    <a:ext uri="{9D8B030D-6E8A-4147-A177-3AD203B41FA5}">
                      <a16:colId xmlns:a16="http://schemas.microsoft.com/office/drawing/2014/main" val="2187951717"/>
                    </a:ext>
                  </a:extLst>
                </a:gridCol>
                <a:gridCol w="3816698">
                  <a:extLst>
                    <a:ext uri="{9D8B030D-6E8A-4147-A177-3AD203B41FA5}">
                      <a16:colId xmlns:a16="http://schemas.microsoft.com/office/drawing/2014/main" val="26754068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n-GB" sz="1800" smtClean="0"/>
                        <a:t>Přístup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Co řeší 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Vhodné pro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65371"/>
                  </a:ext>
                </a:extLst>
              </a:tr>
              <a:tr h="435429">
                <a:tc>
                  <a:txBody>
                    <a:bodyPr/>
                    <a:lstStyle/>
                    <a:p>
                      <a:r>
                        <a:rPr lang="en-GB" sz="1800" b="0" smtClean="0">
                          <a:solidFill>
                            <a:schemeClr val="tx1"/>
                          </a:solidFill>
                        </a:rPr>
                        <a:t>Fine-tuning</a:t>
                      </a:r>
                      <a:endParaRPr lang="en-GB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Naučí model specifickou doménu 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Medicína, právo, technické texty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31204"/>
                  </a:ext>
                </a:extLst>
              </a:tr>
              <a:tr h="435429">
                <a:tc>
                  <a:txBody>
                    <a:bodyPr/>
                    <a:lstStyle/>
                    <a:p>
                      <a:r>
                        <a:rPr lang="en-GB" sz="1800" b="0" smtClean="0">
                          <a:solidFill>
                            <a:schemeClr val="tx1"/>
                          </a:solidFill>
                        </a:rPr>
                        <a:t>RAG</a:t>
                      </a:r>
                      <a:endParaRPr lang="en-GB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Přidá externí znalosti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Aktuální info, dokumenty, PDF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941823"/>
                  </a:ext>
                </a:extLst>
              </a:tr>
              <a:tr h="435429">
                <a:tc>
                  <a:txBody>
                    <a:bodyPr/>
                    <a:lstStyle/>
                    <a:p>
                      <a:r>
                        <a:rPr lang="en-GB" sz="1800" b="1" smtClean="0">
                          <a:solidFill>
                            <a:schemeClr val="accent2"/>
                          </a:solidFill>
                        </a:rPr>
                        <a:t>ICL</a:t>
                      </a:r>
                      <a:endParaRPr lang="en-GB" sz="18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Kontext přímo v promptu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Rychlá adaptace bez tréninku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01697"/>
                  </a:ext>
                </a:extLst>
              </a:tr>
              <a:tr h="435429">
                <a:tc>
                  <a:txBody>
                    <a:bodyPr/>
                    <a:lstStyle/>
                    <a:p>
                      <a:r>
                        <a:rPr lang="en-GB" sz="1800" smtClean="0"/>
                        <a:t>CAG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Odpovídá z uloženého dokumentu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Chatboti, systémoví agenti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185715"/>
                  </a:ext>
                </a:extLst>
              </a:tr>
            </a:tbl>
          </a:graphicData>
        </a:graphic>
      </p:graphicFrame>
      <p:sp>
        <p:nvSpPr>
          <p:cNvPr id="3" name="Obdélník 2"/>
          <p:cNvSpPr/>
          <p:nvPr/>
        </p:nvSpPr>
        <p:spPr>
          <a:xfrm>
            <a:off x="1587500" y="4115138"/>
            <a:ext cx="9348693" cy="1754326"/>
          </a:xfrm>
          <a:prstGeom prst="rect">
            <a:avLst/>
          </a:prstGeom>
          <a:solidFill>
            <a:srgbClr val="EAEFF7"/>
          </a:solidFill>
        </p:spPr>
        <p:txBody>
          <a:bodyPr wrap="square">
            <a:spAutoFit/>
          </a:bodyPr>
          <a:lstStyle/>
          <a:p>
            <a:r>
              <a:rPr lang="en-GB" b="1">
                <a:solidFill>
                  <a:schemeClr val="accent2"/>
                </a:solidFill>
              </a:rPr>
              <a:t>ICL – In-Context </a:t>
            </a:r>
            <a:r>
              <a:rPr lang="en-GB" b="1" smtClean="0">
                <a:solidFill>
                  <a:schemeClr val="accent2"/>
                </a:solidFill>
              </a:rPr>
              <a:t>Learning</a:t>
            </a:r>
            <a:r>
              <a:rPr lang="cs-CZ" b="1" smtClean="0"/>
              <a:t/>
            </a:r>
            <a:br>
              <a:rPr lang="cs-CZ" b="1" smtClean="0"/>
            </a:br>
            <a:endParaRPr lang="en-GB" b="1"/>
          </a:p>
          <a:p>
            <a:r>
              <a:rPr lang="en-GB" smtClean="0"/>
              <a:t>Místo </a:t>
            </a:r>
            <a:r>
              <a:rPr lang="en-GB"/>
              <a:t>ladění modelu stačí ukázat několik příkladů přímo v promptu („few-shot learning“).</a:t>
            </a:r>
          </a:p>
          <a:p>
            <a:r>
              <a:rPr lang="en-GB"/>
              <a:t>Model se z těchto vzorů </a:t>
            </a:r>
            <a:r>
              <a:rPr lang="en-GB" i="1"/>
              <a:t>ad hoc</a:t>
            </a:r>
            <a:r>
              <a:rPr lang="en-GB"/>
              <a:t> „naučí“, jak má reagovat</a:t>
            </a:r>
            <a:r>
              <a:rPr lang="en-GB" smtClean="0"/>
              <a:t>.</a:t>
            </a:r>
            <a:r>
              <a:rPr lang="cs-CZ" smtClean="0"/>
              <a:t/>
            </a:r>
            <a:br>
              <a:rPr lang="cs-CZ" smtClean="0"/>
            </a:br>
            <a:endParaRPr lang="en-GB"/>
          </a:p>
          <a:p>
            <a:r>
              <a:rPr lang="en-GB" b="1"/>
              <a:t>Příklad použití:</a:t>
            </a:r>
            <a:r>
              <a:rPr lang="en-GB"/>
              <a:t> dát mu 2–3 příklady překladu nebo výstupu formuláře → pokračuje podobně.</a:t>
            </a:r>
          </a:p>
        </p:txBody>
      </p:sp>
    </p:spTree>
    <p:extLst>
      <p:ext uri="{BB962C8B-B14F-4D97-AF65-F5344CB8AC3E}">
        <p14:creationId xmlns:p14="http://schemas.microsoft.com/office/powerpoint/2010/main" val="577694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320734" y="455501"/>
            <a:ext cx="1187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entury Gothic" panose="020B0502020202020204" pitchFamily="34" charset="0"/>
              </a:rPr>
              <a:t>Knowledge gap</a:t>
            </a:r>
            <a:r>
              <a:rPr lang="en-GB" sz="3600" b="1">
                <a:solidFill>
                  <a:srgbClr val="043B7B"/>
                </a:solidFill>
                <a:latin typeface="Century Gothic" panose="020B0502020202020204" pitchFamily="34" charset="0"/>
              </a:rPr>
              <a:t>: Proč samotný pre-training nestačí</a:t>
            </a:r>
          </a:p>
        </p:txBody>
      </p:sp>
      <p:sp>
        <p:nvSpPr>
          <p:cNvPr id="3" name="Obdélník 2"/>
          <p:cNvSpPr/>
          <p:nvPr/>
        </p:nvSpPr>
        <p:spPr>
          <a:xfrm>
            <a:off x="1409700" y="3991004"/>
            <a:ext cx="9793193" cy="2308324"/>
          </a:xfrm>
          <a:prstGeom prst="rect">
            <a:avLst/>
          </a:prstGeom>
          <a:solidFill>
            <a:srgbClr val="EAEFF7"/>
          </a:solidFill>
        </p:spPr>
        <p:txBody>
          <a:bodyPr wrap="square">
            <a:spAutoFit/>
          </a:bodyPr>
          <a:lstStyle/>
          <a:p>
            <a:r>
              <a:rPr lang="en-GB" b="1"/>
              <a:t>CAG – Cache-Augmented Generation</a:t>
            </a:r>
          </a:p>
          <a:p>
            <a:endParaRPr lang="en-GB"/>
          </a:p>
          <a:p>
            <a:r>
              <a:rPr lang="en-GB"/>
              <a:t>Model si předem načte větší blok relevantních dat do kontextového okna, takže z nich může odpovídat bez nutnosti dalšího </a:t>
            </a:r>
            <a:r>
              <a:rPr lang="en-GB" smtClean="0"/>
              <a:t>vyhledávání.</a:t>
            </a:r>
            <a:r>
              <a:rPr lang="cs-CZ" smtClean="0"/>
              <a:t> </a:t>
            </a:r>
            <a:r>
              <a:rPr lang="en-GB" smtClean="0"/>
              <a:t>Využívá </a:t>
            </a:r>
            <a:r>
              <a:rPr lang="en-GB"/>
              <a:t>se hlavně u statických dat, kde se kontext často opakuje – a tím se šetří čas i výpočty.</a:t>
            </a:r>
          </a:p>
          <a:p>
            <a:endParaRPr lang="en-GB"/>
          </a:p>
          <a:p>
            <a:r>
              <a:rPr lang="en-GB"/>
              <a:t>Příklad použití: vložíš manuál nebo specifikaci → model pak rychle odpovídá na víc dotazů bez nutnosti znovu načítat data</a:t>
            </a:r>
            <a:r>
              <a:rPr lang="en-GB" smtClean="0"/>
              <a:t>.</a:t>
            </a:r>
            <a:r>
              <a:rPr lang="cs-CZ" smtClean="0"/>
              <a:t> </a:t>
            </a:r>
            <a:r>
              <a:rPr lang="en-GB" b="1" smtClean="0"/>
              <a:t>„</a:t>
            </a:r>
            <a:r>
              <a:rPr lang="en-GB" b="1"/>
              <a:t>Tady máš celou příručku – odpovídej na otázky, jak bude potřeba.“</a:t>
            </a:r>
          </a:p>
        </p:txBody>
      </p:sp>
      <p:graphicFrame>
        <p:nvGraphicFramePr>
          <p:cNvPr id="9" name="Tabulk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3622190"/>
              </p:ext>
            </p:extLst>
          </p:nvPr>
        </p:nvGraphicFramePr>
        <p:xfrm>
          <a:off x="1409699" y="1494970"/>
          <a:ext cx="9793193" cy="2206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2868">
                  <a:extLst>
                    <a:ext uri="{9D8B030D-6E8A-4147-A177-3AD203B41FA5}">
                      <a16:colId xmlns:a16="http://schemas.microsoft.com/office/drawing/2014/main" val="1549732893"/>
                    </a:ext>
                  </a:extLst>
                </a:gridCol>
                <a:gridCol w="4185398">
                  <a:extLst>
                    <a:ext uri="{9D8B030D-6E8A-4147-A177-3AD203B41FA5}">
                      <a16:colId xmlns:a16="http://schemas.microsoft.com/office/drawing/2014/main" val="2187951717"/>
                    </a:ext>
                  </a:extLst>
                </a:gridCol>
                <a:gridCol w="3974927">
                  <a:extLst>
                    <a:ext uri="{9D8B030D-6E8A-4147-A177-3AD203B41FA5}">
                      <a16:colId xmlns:a16="http://schemas.microsoft.com/office/drawing/2014/main" val="267540684"/>
                    </a:ext>
                  </a:extLst>
                </a:gridCol>
              </a:tblGrid>
              <a:tr h="367696">
                <a:tc>
                  <a:txBody>
                    <a:bodyPr/>
                    <a:lstStyle/>
                    <a:p>
                      <a:r>
                        <a:rPr lang="en-GB" sz="1600" smtClean="0"/>
                        <a:t>Přístup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Co řeší 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Vhodné pro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65371"/>
                  </a:ext>
                </a:extLst>
              </a:tr>
              <a:tr h="367696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Fine-tuning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sz="1600" smtClean="0"/>
                        <a:t>Doučení specifické </a:t>
                      </a:r>
                      <a:r>
                        <a:rPr lang="en-GB" sz="1600" smtClean="0"/>
                        <a:t>domén</a:t>
                      </a:r>
                      <a:r>
                        <a:rPr lang="cs-CZ" sz="1600" smtClean="0"/>
                        <a:t>y</a:t>
                      </a:r>
                      <a:r>
                        <a:rPr lang="en-GB" sz="1600" smtClean="0"/>
                        <a:t> 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Medicína, právo, technické texty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31204"/>
                  </a:ext>
                </a:extLst>
              </a:tr>
              <a:tr h="367696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RAG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Přidá externí znalosti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Aktuální info, dokumenty, PDF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941823"/>
                  </a:ext>
                </a:extLst>
              </a:tr>
              <a:tr h="367696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ICL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Kontext přímo v promptu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Rychlá adaptace bez tréninku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01697"/>
                  </a:ext>
                </a:extLst>
              </a:tr>
              <a:tr h="367696">
                <a:tc>
                  <a:txBody>
                    <a:bodyPr/>
                    <a:lstStyle/>
                    <a:p>
                      <a:r>
                        <a:rPr lang="en-GB" sz="1600" b="1" smtClean="0">
                          <a:solidFill>
                            <a:schemeClr val="accent2"/>
                          </a:solidFill>
                        </a:rPr>
                        <a:t>CAG</a:t>
                      </a:r>
                      <a:endParaRPr lang="en-GB" sz="16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Odpovídá z uloženého dokumentu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FAQ, manuály, statické datasety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185715"/>
                  </a:ext>
                </a:extLst>
              </a:tr>
              <a:tr h="367696">
                <a:tc>
                  <a:txBody>
                    <a:bodyPr/>
                    <a:lstStyle/>
                    <a:p>
                      <a:r>
                        <a:rPr lang="en-GB" sz="1600" b="0" smtClean="0">
                          <a:solidFill>
                            <a:schemeClr val="tx1"/>
                          </a:solidFill>
                        </a:rPr>
                        <a:t>Web access</a:t>
                      </a:r>
                      <a:endParaRPr lang="en-GB" sz="16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Získá info přímo z internetu</a:t>
                      </a:r>
                      <a:endParaRPr lang="en-GB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smtClean="0"/>
                        <a:t>Zprávy, změny, aktuální obsah</a:t>
                      </a:r>
                      <a:endParaRPr lang="en-GB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43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813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ovéPole 6"/>
          <p:cNvSpPr txBox="1"/>
          <p:nvPr/>
        </p:nvSpPr>
        <p:spPr>
          <a:xfrm>
            <a:off x="650062" y="328501"/>
            <a:ext cx="118712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accent2"/>
                </a:solidFill>
                <a:latin typeface="Century Gothic" panose="020B0502020202020204" pitchFamily="34" charset="0"/>
              </a:rPr>
              <a:t>Knowledge gap</a:t>
            </a:r>
            <a:r>
              <a:rPr lang="en-GB" sz="3600" b="1">
                <a:solidFill>
                  <a:srgbClr val="043B7B"/>
                </a:solidFill>
                <a:latin typeface="Century Gothic" panose="020B0502020202020204" pitchFamily="34" charset="0"/>
              </a:rPr>
              <a:t>: Proč samotný pre-training nestačí</a:t>
            </a:r>
          </a:p>
        </p:txBody>
      </p:sp>
      <p:graphicFrame>
        <p:nvGraphicFramePr>
          <p:cNvPr id="2" name="Tabulk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4912372"/>
              </p:ext>
            </p:extLst>
          </p:nvPr>
        </p:nvGraphicFramePr>
        <p:xfrm>
          <a:off x="1181101" y="1329031"/>
          <a:ext cx="10299698" cy="2612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963">
                  <a:extLst>
                    <a:ext uri="{9D8B030D-6E8A-4147-A177-3AD203B41FA5}">
                      <a16:colId xmlns:a16="http://schemas.microsoft.com/office/drawing/2014/main" val="1549732893"/>
                    </a:ext>
                  </a:extLst>
                </a:gridCol>
                <a:gridCol w="4223780">
                  <a:extLst>
                    <a:ext uri="{9D8B030D-6E8A-4147-A177-3AD203B41FA5}">
                      <a16:colId xmlns:a16="http://schemas.microsoft.com/office/drawing/2014/main" val="2187951717"/>
                    </a:ext>
                  </a:extLst>
                </a:gridCol>
                <a:gridCol w="4204955">
                  <a:extLst>
                    <a:ext uri="{9D8B030D-6E8A-4147-A177-3AD203B41FA5}">
                      <a16:colId xmlns:a16="http://schemas.microsoft.com/office/drawing/2014/main" val="267540684"/>
                    </a:ext>
                  </a:extLst>
                </a:gridCol>
              </a:tblGrid>
              <a:tr h="435429">
                <a:tc>
                  <a:txBody>
                    <a:bodyPr/>
                    <a:lstStyle/>
                    <a:p>
                      <a:r>
                        <a:rPr lang="en-GB" sz="1800" smtClean="0"/>
                        <a:t>Přístup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Co řeší 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Vhodné pro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2765371"/>
                  </a:ext>
                </a:extLst>
              </a:tr>
              <a:tr h="435429">
                <a:tc>
                  <a:txBody>
                    <a:bodyPr/>
                    <a:lstStyle/>
                    <a:p>
                      <a:r>
                        <a:rPr lang="en-GB" sz="1800" b="0" smtClean="0">
                          <a:solidFill>
                            <a:schemeClr val="tx1"/>
                          </a:solidFill>
                        </a:rPr>
                        <a:t>Fine-tuning</a:t>
                      </a:r>
                      <a:endParaRPr lang="en-GB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Naučí model specifickou doménu 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Medicína, právo, technické texty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931204"/>
                  </a:ext>
                </a:extLst>
              </a:tr>
              <a:tr h="435429">
                <a:tc>
                  <a:txBody>
                    <a:bodyPr/>
                    <a:lstStyle/>
                    <a:p>
                      <a:r>
                        <a:rPr lang="en-GB" sz="1800" b="0" smtClean="0">
                          <a:solidFill>
                            <a:schemeClr val="tx1"/>
                          </a:solidFill>
                        </a:rPr>
                        <a:t>RAG</a:t>
                      </a:r>
                      <a:endParaRPr lang="en-GB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Přidá externí znalosti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Aktuální info, dokumenty, PDF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941823"/>
                  </a:ext>
                </a:extLst>
              </a:tr>
              <a:tr h="435429">
                <a:tc>
                  <a:txBody>
                    <a:bodyPr/>
                    <a:lstStyle/>
                    <a:p>
                      <a:r>
                        <a:rPr lang="en-GB" sz="1800" b="0" smtClean="0">
                          <a:solidFill>
                            <a:schemeClr val="tx1"/>
                          </a:solidFill>
                        </a:rPr>
                        <a:t>ICL</a:t>
                      </a:r>
                      <a:endParaRPr lang="en-GB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Kontext přímo v promptu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Rychlá adaptace bez tréninku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001697"/>
                  </a:ext>
                </a:extLst>
              </a:tr>
              <a:tr h="435429">
                <a:tc>
                  <a:txBody>
                    <a:bodyPr/>
                    <a:lstStyle/>
                    <a:p>
                      <a:r>
                        <a:rPr lang="en-GB" sz="1800" b="0" smtClean="0">
                          <a:solidFill>
                            <a:schemeClr val="tx1"/>
                          </a:solidFill>
                        </a:rPr>
                        <a:t>CAG</a:t>
                      </a:r>
                      <a:endParaRPr lang="en-GB" sz="1800" b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Odpovídá z uloženého dokumentu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FAQ, manuály, statické datasety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185715"/>
                  </a:ext>
                </a:extLst>
              </a:tr>
              <a:tr h="435429">
                <a:tc>
                  <a:txBody>
                    <a:bodyPr/>
                    <a:lstStyle/>
                    <a:p>
                      <a:r>
                        <a:rPr lang="en-GB" sz="1800" b="1" smtClean="0">
                          <a:solidFill>
                            <a:schemeClr val="accent2"/>
                          </a:solidFill>
                        </a:rPr>
                        <a:t>Web access</a:t>
                      </a:r>
                      <a:endParaRPr lang="en-GB" sz="1800" b="1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Získá info přímo z internetu</a:t>
                      </a:r>
                      <a:endParaRPr lang="en-GB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smtClean="0"/>
                        <a:t>Zprávy, změny, aktuální obsah</a:t>
                      </a:r>
                      <a:endParaRPr lang="en-GB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5243222"/>
                  </a:ext>
                </a:extLst>
              </a:tr>
            </a:tbl>
          </a:graphicData>
        </a:graphic>
      </p:graphicFrame>
      <p:sp>
        <p:nvSpPr>
          <p:cNvPr id="3" name="Obdélník 2"/>
          <p:cNvSpPr/>
          <p:nvPr/>
        </p:nvSpPr>
        <p:spPr>
          <a:xfrm>
            <a:off x="1181101" y="4245004"/>
            <a:ext cx="10299699" cy="2092881"/>
          </a:xfrm>
          <a:prstGeom prst="rect">
            <a:avLst/>
          </a:prstGeom>
          <a:solidFill>
            <a:srgbClr val="EAEFF7"/>
          </a:solidFill>
        </p:spPr>
        <p:txBody>
          <a:bodyPr wrap="square">
            <a:spAutoFit/>
          </a:bodyPr>
          <a:lstStyle/>
          <a:p>
            <a:r>
              <a:rPr lang="en-GB" sz="2000" b="1">
                <a:solidFill>
                  <a:schemeClr val="accent2"/>
                </a:solidFill>
              </a:rPr>
              <a:t>Web access – propojení s </a:t>
            </a:r>
            <a:r>
              <a:rPr lang="en-GB" sz="2000" b="1" smtClean="0">
                <a:solidFill>
                  <a:schemeClr val="accent2"/>
                </a:solidFill>
              </a:rPr>
              <a:t>internetem</a:t>
            </a:r>
            <a:r>
              <a:rPr lang="cs-CZ" sz="2000" b="1" smtClean="0">
                <a:solidFill>
                  <a:schemeClr val="accent2"/>
                </a:solidFill>
              </a:rPr>
              <a:t/>
            </a:r>
            <a:br>
              <a:rPr lang="cs-CZ" sz="2000" b="1" smtClean="0">
                <a:solidFill>
                  <a:schemeClr val="accent2"/>
                </a:solidFill>
              </a:rPr>
            </a:br>
            <a:endParaRPr lang="cs-CZ" sz="2000" b="1" smtClean="0">
              <a:solidFill>
                <a:schemeClr val="accent2"/>
              </a:solidFill>
            </a:endParaRPr>
          </a:p>
          <a:p>
            <a:r>
              <a:rPr lang="en-GB"/>
              <a:t>LLM se propojí s vyhledávačem nebo API a získá informace z aktuálního webového obsahu.</a:t>
            </a:r>
          </a:p>
          <a:p>
            <a:r>
              <a:rPr lang="en-GB"/>
              <a:t>Může jít i o web scraping – tedy strojové „čtení“ webových stránek (např. HTML tabulek, textů z webů</a:t>
            </a:r>
            <a:r>
              <a:rPr lang="en-GB" smtClean="0"/>
              <a:t>).</a:t>
            </a:r>
            <a:endParaRPr lang="en-GB"/>
          </a:p>
          <a:p>
            <a:r>
              <a:rPr lang="en-GB"/>
              <a:t>Nevyužívá předtrénované znalosti, ale dynamicky dohledává odpověď z internetu v reálném čase.</a:t>
            </a:r>
          </a:p>
          <a:p>
            <a:endParaRPr lang="en-GB"/>
          </a:p>
          <a:p>
            <a:r>
              <a:rPr lang="en-GB"/>
              <a:t>Příklad</a:t>
            </a:r>
            <a:r>
              <a:rPr lang="en-GB" smtClean="0"/>
              <a:t>:„</a:t>
            </a:r>
            <a:r>
              <a:rPr lang="en-GB"/>
              <a:t>Jaká je dnes teplota v Brně?“ → model si najde data online (např. přes scraping webu ČHMÚ) a odpoví.</a:t>
            </a: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14625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14326" y="477616"/>
            <a:ext cx="10515600" cy="422275"/>
          </a:xfrm>
        </p:spPr>
        <p:txBody>
          <a:bodyPr>
            <a:normAutofit fontScale="90000"/>
          </a:bodyPr>
          <a:lstStyle/>
          <a:p>
            <a:r>
              <a:rPr lang="cs-CZ" dirty="0" smtClean="0"/>
              <a:t>Interakce s modelem</a:t>
            </a:r>
            <a:endParaRPr lang="cs-CZ" dirty="0"/>
          </a:p>
        </p:txBody>
      </p:sp>
      <p:pic>
        <p:nvPicPr>
          <p:cNvPr id="110" name="Obrázek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9247"/>
            <a:ext cx="2740244" cy="4335653"/>
          </a:xfrm>
          <a:prstGeom prst="rect">
            <a:avLst/>
          </a:prstGeom>
        </p:spPr>
      </p:pic>
      <p:sp>
        <p:nvSpPr>
          <p:cNvPr id="111" name="Obdélník 110"/>
          <p:cNvSpPr/>
          <p:nvPr/>
        </p:nvSpPr>
        <p:spPr>
          <a:xfrm>
            <a:off x="754380" y="1527373"/>
            <a:ext cx="7704483" cy="593527"/>
          </a:xfrm>
          <a:prstGeom prst="rect">
            <a:avLst/>
          </a:prstGeom>
          <a:solidFill>
            <a:srgbClr val="DAE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s-CZ" sz="1400" smtClean="0">
                <a:solidFill>
                  <a:schemeClr val="tx1"/>
                </a:solidFill>
              </a:rPr>
              <a:t>         Vstupní text</a:t>
            </a:r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13" name="Obdélník 12"/>
          <p:cNvSpPr/>
          <p:nvPr/>
        </p:nvSpPr>
        <p:spPr>
          <a:xfrm>
            <a:off x="3822670" y="1527374"/>
            <a:ext cx="180000" cy="59352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14" name="Obdélník 13"/>
          <p:cNvSpPr/>
          <p:nvPr/>
        </p:nvSpPr>
        <p:spPr>
          <a:xfrm>
            <a:off x="3643789" y="1531916"/>
            <a:ext cx="180000" cy="58514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15" name="Obdélník 14"/>
          <p:cNvSpPr/>
          <p:nvPr/>
        </p:nvSpPr>
        <p:spPr>
          <a:xfrm>
            <a:off x="3463789" y="1527374"/>
            <a:ext cx="180000" cy="59352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16" name="Obdélník 15"/>
          <p:cNvSpPr/>
          <p:nvPr/>
        </p:nvSpPr>
        <p:spPr>
          <a:xfrm>
            <a:off x="3284908" y="1527374"/>
            <a:ext cx="180000" cy="5935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17" name="Obdélník 16"/>
          <p:cNvSpPr/>
          <p:nvPr/>
        </p:nvSpPr>
        <p:spPr>
          <a:xfrm>
            <a:off x="3104908" y="1527374"/>
            <a:ext cx="180000" cy="593526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2932515" y="1527375"/>
            <a:ext cx="180000" cy="5935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19" name="Obdélník 18"/>
          <p:cNvSpPr/>
          <p:nvPr/>
        </p:nvSpPr>
        <p:spPr>
          <a:xfrm>
            <a:off x="4002670" y="1527373"/>
            <a:ext cx="180000" cy="59352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20" name="Obdélník 19"/>
          <p:cNvSpPr/>
          <p:nvPr/>
        </p:nvSpPr>
        <p:spPr>
          <a:xfrm>
            <a:off x="4185107" y="1527373"/>
            <a:ext cx="180000" cy="593526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21" name="Obdélník 20"/>
          <p:cNvSpPr/>
          <p:nvPr/>
        </p:nvSpPr>
        <p:spPr>
          <a:xfrm>
            <a:off x="4361551" y="1527373"/>
            <a:ext cx="180000" cy="593526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cs-CZ" sz="1400">
              <a:solidFill>
                <a:schemeClr val="tx1"/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4533944" y="16109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…</a:t>
            </a:r>
            <a:endParaRPr lang="en-GB"/>
          </a:p>
        </p:txBody>
      </p:sp>
      <p:sp>
        <p:nvSpPr>
          <p:cNvPr id="12" name="TextovéPole 11"/>
          <p:cNvSpPr txBox="1"/>
          <p:nvPr/>
        </p:nvSpPr>
        <p:spPr>
          <a:xfrm>
            <a:off x="3312616" y="2399470"/>
            <a:ext cx="842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Tokeny</a:t>
            </a:r>
            <a:endParaRPr lang="en-GB"/>
          </a:p>
        </p:txBody>
      </p:sp>
      <p:cxnSp>
        <p:nvCxnSpPr>
          <p:cNvPr id="23" name="Přímá spojnice se šipkou 22"/>
          <p:cNvCxnSpPr/>
          <p:nvPr/>
        </p:nvCxnSpPr>
        <p:spPr>
          <a:xfrm>
            <a:off x="3733778" y="2142463"/>
            <a:ext cx="0" cy="334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ovéPole 24"/>
          <p:cNvSpPr txBox="1"/>
          <p:nvPr/>
        </p:nvSpPr>
        <p:spPr>
          <a:xfrm>
            <a:off x="3194908" y="2896499"/>
            <a:ext cx="499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Kontextové okno délky N tokenů (128 tis. – 1 milion)</a:t>
            </a:r>
            <a:endParaRPr lang="en-GB"/>
          </a:p>
        </p:txBody>
      </p:sp>
      <p:pic>
        <p:nvPicPr>
          <p:cNvPr id="27" name="Obrázek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759" y="1583467"/>
            <a:ext cx="506159" cy="506159"/>
          </a:xfrm>
          <a:prstGeom prst="rect">
            <a:avLst/>
          </a:prstGeom>
        </p:spPr>
      </p:pic>
      <p:pic>
        <p:nvPicPr>
          <p:cNvPr id="32" name="Obrázek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967" y="1571056"/>
            <a:ext cx="506159" cy="506159"/>
          </a:xfrm>
          <a:prstGeom prst="rect">
            <a:avLst/>
          </a:prstGeom>
        </p:spPr>
      </p:pic>
      <p:sp>
        <p:nvSpPr>
          <p:cNvPr id="33" name="TextovéPole 32"/>
          <p:cNvSpPr txBox="1"/>
          <p:nvPr/>
        </p:nvSpPr>
        <p:spPr>
          <a:xfrm>
            <a:off x="4837429" y="2399470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Dokumenty</a:t>
            </a:r>
            <a:endParaRPr lang="en-GB"/>
          </a:p>
        </p:txBody>
      </p:sp>
      <p:cxnSp>
        <p:nvCxnSpPr>
          <p:cNvPr id="34" name="Přímá spojnice se šipkou 33"/>
          <p:cNvCxnSpPr/>
          <p:nvPr/>
        </p:nvCxnSpPr>
        <p:spPr>
          <a:xfrm>
            <a:off x="5417201" y="2159884"/>
            <a:ext cx="0" cy="334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Obrázek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12" y="1436107"/>
            <a:ext cx="826280" cy="826280"/>
          </a:xfrm>
          <a:prstGeom prst="rect">
            <a:avLst/>
          </a:prstGeom>
        </p:spPr>
      </p:pic>
      <p:grpSp>
        <p:nvGrpSpPr>
          <p:cNvPr id="40" name="Skupina 39"/>
          <p:cNvGrpSpPr/>
          <p:nvPr/>
        </p:nvGrpSpPr>
        <p:grpSpPr>
          <a:xfrm>
            <a:off x="8549649" y="1527373"/>
            <a:ext cx="3601638" cy="1155827"/>
            <a:chOff x="8312456" y="3567108"/>
            <a:chExt cx="3601638" cy="1221659"/>
          </a:xfrm>
        </p:grpSpPr>
        <p:sp>
          <p:nvSpPr>
            <p:cNvPr id="39" name="Obdélník 38"/>
            <p:cNvSpPr/>
            <p:nvPr/>
          </p:nvSpPr>
          <p:spPr>
            <a:xfrm>
              <a:off x="8312456" y="3567108"/>
              <a:ext cx="3601638" cy="1207776"/>
            </a:xfrm>
            <a:prstGeom prst="rect">
              <a:avLst/>
            </a:prstGeom>
            <a:solidFill>
              <a:srgbClr val="DAE3F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TextovéPole 111"/>
            <p:cNvSpPr txBox="1"/>
            <p:nvPr/>
          </p:nvSpPr>
          <p:spPr>
            <a:xfrm>
              <a:off x="9470453" y="4419435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API</a:t>
              </a:r>
              <a:endParaRPr lang="cs-CZ" dirty="0"/>
            </a:p>
          </p:txBody>
        </p:sp>
        <p:pic>
          <p:nvPicPr>
            <p:cNvPr id="29" name="Obrázek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8806" y="3621976"/>
              <a:ext cx="893327" cy="982125"/>
            </a:xfrm>
            <a:prstGeom prst="rect">
              <a:avLst/>
            </a:prstGeom>
          </p:spPr>
        </p:pic>
        <p:sp>
          <p:nvSpPr>
            <p:cNvPr id="30" name="TextovéPole 29"/>
            <p:cNvSpPr txBox="1"/>
            <p:nvPr/>
          </p:nvSpPr>
          <p:spPr>
            <a:xfrm>
              <a:off x="9457968" y="3567108"/>
              <a:ext cx="23407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/>
                <a:t>Internetové vyhledávání</a:t>
              </a:r>
            </a:p>
            <a:p>
              <a:r>
                <a:rPr lang="cs-CZ" smtClean="0"/>
                <a:t>Deep research</a:t>
              </a:r>
              <a:endParaRPr lang="en-GB"/>
            </a:p>
          </p:txBody>
        </p:sp>
        <p:sp>
          <p:nvSpPr>
            <p:cNvPr id="38" name="TextovéPole 37"/>
            <p:cNvSpPr txBox="1"/>
            <p:nvPr/>
          </p:nvSpPr>
          <p:spPr>
            <a:xfrm>
              <a:off x="9457968" y="4142436"/>
              <a:ext cx="1059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/>
                <a:t>Python…</a:t>
              </a:r>
              <a:endParaRPr lang="en-GB"/>
            </a:p>
          </p:txBody>
        </p:sp>
      </p:grpSp>
      <p:sp>
        <p:nvSpPr>
          <p:cNvPr id="36" name="TextovéPole 35"/>
          <p:cNvSpPr txBox="1"/>
          <p:nvPr/>
        </p:nvSpPr>
        <p:spPr>
          <a:xfrm>
            <a:off x="6371720" y="2486530"/>
            <a:ext cx="736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Audio</a:t>
            </a:r>
            <a:endParaRPr lang="en-GB"/>
          </a:p>
        </p:txBody>
      </p:sp>
      <p:cxnSp>
        <p:nvCxnSpPr>
          <p:cNvPr id="41" name="Přímá spojnice se šipkou 40"/>
          <p:cNvCxnSpPr/>
          <p:nvPr/>
        </p:nvCxnSpPr>
        <p:spPr>
          <a:xfrm>
            <a:off x="6708119" y="2159884"/>
            <a:ext cx="0" cy="334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se šipkou 41"/>
          <p:cNvCxnSpPr/>
          <p:nvPr/>
        </p:nvCxnSpPr>
        <p:spPr>
          <a:xfrm>
            <a:off x="7841207" y="2181142"/>
            <a:ext cx="0" cy="3346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ovéPole 42"/>
          <p:cNvSpPr txBox="1"/>
          <p:nvPr/>
        </p:nvSpPr>
        <p:spPr>
          <a:xfrm>
            <a:off x="7479569" y="2486530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Video</a:t>
            </a:r>
            <a:endParaRPr lang="en-GB"/>
          </a:p>
        </p:txBody>
      </p:sp>
      <p:pic>
        <p:nvPicPr>
          <p:cNvPr id="37" name="Obrázek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60" y="1383387"/>
            <a:ext cx="881496" cy="881496"/>
          </a:xfrm>
          <a:prstGeom prst="rect">
            <a:avLst/>
          </a:prstGeom>
        </p:spPr>
      </p:pic>
      <p:pic>
        <p:nvPicPr>
          <p:cNvPr id="47" name="Obrázek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377" y="3265831"/>
            <a:ext cx="2876963" cy="3484375"/>
          </a:xfrm>
          <a:prstGeom prst="rect">
            <a:avLst/>
          </a:prstGeom>
        </p:spPr>
      </p:pic>
      <p:sp>
        <p:nvSpPr>
          <p:cNvPr id="48" name="TextovéPole 47"/>
          <p:cNvSpPr txBox="1"/>
          <p:nvPr/>
        </p:nvSpPr>
        <p:spPr>
          <a:xfrm rot="20504698">
            <a:off x="4504745" y="6000234"/>
            <a:ext cx="157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>
                <a:solidFill>
                  <a:schemeClr val="bg1"/>
                </a:solidFill>
              </a:rPr>
              <a:t>768 612 tokenů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52" name="TextovéPole 51"/>
          <p:cNvSpPr txBox="1"/>
          <p:nvPr/>
        </p:nvSpPr>
        <p:spPr>
          <a:xfrm>
            <a:off x="8515824" y="1066775"/>
            <a:ext cx="162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mtClean="0"/>
              <a:t>Externí nástroje</a:t>
            </a:r>
            <a:endParaRPr lang="en-GB"/>
          </a:p>
        </p:txBody>
      </p:sp>
      <p:sp>
        <p:nvSpPr>
          <p:cNvPr id="49" name="Obdélník 48"/>
          <p:cNvSpPr/>
          <p:nvPr/>
        </p:nvSpPr>
        <p:spPr>
          <a:xfrm>
            <a:off x="6906740" y="4154482"/>
            <a:ext cx="484053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b="1"/>
              <a:t>Kontext ≠ </a:t>
            </a:r>
            <a:r>
              <a:rPr lang="en-GB" b="1" smtClean="0"/>
              <a:t>paměť</a:t>
            </a:r>
            <a:endParaRPr lang="cs-CZ" b="1" smtClean="0"/>
          </a:p>
          <a:p>
            <a:pPr algn="just"/>
            <a:r>
              <a:rPr lang="en-GB"/>
              <a:t/>
            </a:r>
            <a:br>
              <a:rPr lang="en-GB"/>
            </a:br>
            <a:r>
              <a:rPr lang="en-GB"/>
              <a:t>Model si </a:t>
            </a:r>
            <a:r>
              <a:rPr lang="cs-CZ" smtClean="0"/>
              <a:t>normálně </a:t>
            </a:r>
            <a:r>
              <a:rPr lang="en-GB" smtClean="0"/>
              <a:t>„nepamatuje</a:t>
            </a:r>
            <a:r>
              <a:rPr lang="en-GB"/>
              <a:t>“ předchozí interakce – pracuje jen s tím, co je aktuálně v </a:t>
            </a:r>
            <a:r>
              <a:rPr lang="en-GB" smtClean="0"/>
              <a:t>okně</a:t>
            </a:r>
            <a:r>
              <a:rPr lang="cs-CZ" smtClean="0"/>
              <a:t>.</a:t>
            </a:r>
          </a:p>
          <a:p>
            <a:pPr algn="just"/>
            <a:endParaRPr lang="cs-CZ"/>
          </a:p>
          <a:p>
            <a:pPr algn="just"/>
            <a:r>
              <a:rPr lang="cs-CZ" smtClean="0"/>
              <a:t>*Od roku 2024 lze </a:t>
            </a:r>
            <a:r>
              <a:rPr lang="en-GB" smtClean="0"/>
              <a:t>ChatGPT </a:t>
            </a:r>
            <a:r>
              <a:rPr lang="en-GB"/>
              <a:t>explicitně požádat, aby si něco zapamatoval, nebo naopak zapomněl</a:t>
            </a:r>
            <a:r>
              <a:rPr lang="en-GB" smtClean="0"/>
              <a:t>.</a:t>
            </a:r>
            <a:r>
              <a:rPr lang="cs-CZ" smtClean="0"/>
              <a:t> </a:t>
            </a:r>
            <a:r>
              <a:rPr lang="en-GB"/>
              <a:t>Tuto paměť lze </a:t>
            </a:r>
            <a:r>
              <a:rPr lang="en-GB" smtClean="0"/>
              <a:t>spravovat</a:t>
            </a:r>
            <a:r>
              <a:rPr lang="cs-CZ" smtClean="0"/>
              <a:t>.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631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kupina 61"/>
          <p:cNvGrpSpPr/>
          <p:nvPr/>
        </p:nvGrpSpPr>
        <p:grpSpPr>
          <a:xfrm>
            <a:off x="93301" y="1667122"/>
            <a:ext cx="10392717" cy="5052992"/>
            <a:chOff x="102826" y="1209922"/>
            <a:chExt cx="10392717" cy="5052992"/>
          </a:xfrm>
        </p:grpSpPr>
        <p:grpSp>
          <p:nvGrpSpPr>
            <p:cNvPr id="30" name="Skupina 29"/>
            <p:cNvGrpSpPr/>
            <p:nvPr/>
          </p:nvGrpSpPr>
          <p:grpSpPr>
            <a:xfrm>
              <a:off x="102826" y="1209922"/>
              <a:ext cx="5089196" cy="5052992"/>
              <a:chOff x="709246" y="1735015"/>
              <a:chExt cx="5089196" cy="5052992"/>
            </a:xfrm>
          </p:grpSpPr>
          <p:sp>
            <p:nvSpPr>
              <p:cNvPr id="3" name="Ovál 2"/>
              <p:cNvSpPr/>
              <p:nvPr/>
            </p:nvSpPr>
            <p:spPr>
              <a:xfrm>
                <a:off x="709246" y="1735015"/>
                <a:ext cx="5089196" cy="5052992"/>
              </a:xfrm>
              <a:prstGeom prst="ellipse">
                <a:avLst/>
              </a:prstGeom>
              <a:solidFill>
                <a:srgbClr val="003399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20" name="TextovéPole 19"/>
              <p:cNvSpPr txBox="1"/>
              <p:nvPr/>
            </p:nvSpPr>
            <p:spPr>
              <a:xfrm>
                <a:off x="3001109" y="1834662"/>
                <a:ext cx="4283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b="1" dirty="0" smtClean="0">
                    <a:solidFill>
                      <a:schemeClr val="bg1"/>
                    </a:solidFill>
                  </a:rPr>
                  <a:t>AI</a:t>
                </a:r>
                <a:endParaRPr lang="cs-CZ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TextovéPole 5"/>
            <p:cNvSpPr txBox="1"/>
            <p:nvPr/>
          </p:nvSpPr>
          <p:spPr>
            <a:xfrm>
              <a:off x="4876120" y="1233713"/>
              <a:ext cx="56194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 smtClean="0">
                  <a:solidFill>
                    <a:schemeClr val="bg1"/>
                  </a:solidFill>
                </a:rPr>
                <a:t>Umělá inteligence (Artificial Intelligence)</a:t>
              </a:r>
              <a:endParaRPr lang="cs-CZ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9" name="Přímá spojnice se šipkou 38"/>
            <p:cNvCxnSpPr>
              <a:stCxn id="20" idx="3"/>
              <a:endCxn id="6" idx="1"/>
            </p:cNvCxnSpPr>
            <p:nvPr/>
          </p:nvCxnSpPr>
          <p:spPr>
            <a:xfrm flipV="1">
              <a:off x="2823011" y="1464546"/>
              <a:ext cx="2053109" cy="29689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>
          <a:xfrm>
            <a:off x="11638241" y="6391469"/>
            <a:ext cx="334279" cy="365125"/>
          </a:xfrm>
          <a:solidFill>
            <a:schemeClr val="accent5"/>
          </a:solidFill>
          <a:ln>
            <a:noFill/>
          </a:ln>
        </p:spPr>
        <p:txBody>
          <a:bodyPr/>
          <a:lstStyle/>
          <a:p>
            <a:pPr algn="ctr"/>
            <a:fld id="{A4A5C014-9130-4439-AA7C-0B074F41CDCC}" type="slidenum">
              <a:rPr lang="cs-CZ" sz="1600" b="1" smtClean="0">
                <a:solidFill>
                  <a:schemeClr val="bg1"/>
                </a:solidFill>
                <a:latin typeface="Garamond" panose="02020404030301010803" pitchFamily="18" charset="0"/>
              </a:rPr>
              <a:pPr algn="ctr"/>
              <a:t>3</a:t>
            </a:fld>
            <a:endParaRPr lang="cs-CZ" sz="1600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grpSp>
        <p:nvGrpSpPr>
          <p:cNvPr id="63" name="Skupina 62"/>
          <p:cNvGrpSpPr/>
          <p:nvPr/>
        </p:nvGrpSpPr>
        <p:grpSpPr>
          <a:xfrm>
            <a:off x="813938" y="2149145"/>
            <a:ext cx="8845473" cy="4084587"/>
            <a:chOff x="823463" y="1691945"/>
            <a:chExt cx="8845473" cy="4084587"/>
          </a:xfrm>
        </p:grpSpPr>
        <p:grpSp>
          <p:nvGrpSpPr>
            <p:cNvPr id="57" name="Skupina 56"/>
            <p:cNvGrpSpPr/>
            <p:nvPr/>
          </p:nvGrpSpPr>
          <p:grpSpPr>
            <a:xfrm>
              <a:off x="823463" y="1691945"/>
              <a:ext cx="4140991" cy="4084587"/>
              <a:chOff x="5351919" y="7131469"/>
              <a:chExt cx="4140991" cy="4084587"/>
            </a:xfrm>
            <a:solidFill>
              <a:srgbClr val="3366FF"/>
            </a:solidFill>
          </p:grpSpPr>
          <p:sp>
            <p:nvSpPr>
              <p:cNvPr id="38" name="Ovál 37"/>
              <p:cNvSpPr/>
              <p:nvPr/>
            </p:nvSpPr>
            <p:spPr>
              <a:xfrm>
                <a:off x="5351919" y="7131469"/>
                <a:ext cx="4140991" cy="4084587"/>
              </a:xfrm>
              <a:prstGeom prst="ellipse">
                <a:avLst/>
              </a:prstGeom>
              <a:grp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21" name="TextovéPole 20"/>
              <p:cNvSpPr txBox="1"/>
              <p:nvPr/>
            </p:nvSpPr>
            <p:spPr>
              <a:xfrm>
                <a:off x="6622145" y="7372978"/>
                <a:ext cx="54213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cs-CZ" b="1" dirty="0" smtClean="0">
                    <a:solidFill>
                      <a:schemeClr val="bg1"/>
                    </a:solidFill>
                  </a:rPr>
                  <a:t>ML</a:t>
                </a:r>
                <a:endParaRPr lang="cs-CZ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3" name="TextovéPole 32"/>
            <p:cNvSpPr txBox="1"/>
            <p:nvPr/>
          </p:nvSpPr>
          <p:spPr>
            <a:xfrm>
              <a:off x="4934178" y="1850572"/>
              <a:ext cx="47347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 smtClean="0">
                  <a:solidFill>
                    <a:schemeClr val="bg1"/>
                  </a:solidFill>
                </a:rPr>
                <a:t>Strojové učení (Machine Learning)</a:t>
              </a:r>
              <a:endParaRPr lang="cs-CZ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1" name="Přímá spojnice se šipkou 40"/>
            <p:cNvCxnSpPr>
              <a:endCxn id="33" idx="1"/>
            </p:cNvCxnSpPr>
            <p:nvPr/>
          </p:nvCxnSpPr>
          <p:spPr>
            <a:xfrm flipV="1">
              <a:off x="2656114" y="2081405"/>
              <a:ext cx="2278064" cy="8652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Skupina 63"/>
          <p:cNvGrpSpPr/>
          <p:nvPr/>
        </p:nvGrpSpPr>
        <p:grpSpPr>
          <a:xfrm>
            <a:off x="1406215" y="2675822"/>
            <a:ext cx="10770330" cy="3368661"/>
            <a:chOff x="1415740" y="2218622"/>
            <a:chExt cx="10770330" cy="3368661"/>
          </a:xfrm>
        </p:grpSpPr>
        <p:grpSp>
          <p:nvGrpSpPr>
            <p:cNvPr id="14" name="Skupina 13"/>
            <p:cNvGrpSpPr/>
            <p:nvPr/>
          </p:nvGrpSpPr>
          <p:grpSpPr>
            <a:xfrm>
              <a:off x="1415740" y="2218622"/>
              <a:ext cx="3392797" cy="3368661"/>
              <a:chOff x="617455" y="-4211206"/>
              <a:chExt cx="3392797" cy="3368661"/>
            </a:xfrm>
            <a:solidFill>
              <a:srgbClr val="0099FF"/>
            </a:solidFill>
          </p:grpSpPr>
          <p:sp>
            <p:nvSpPr>
              <p:cNvPr id="15" name="Ovál 14"/>
              <p:cNvSpPr/>
              <p:nvPr/>
            </p:nvSpPr>
            <p:spPr>
              <a:xfrm>
                <a:off x="617455" y="-4211206"/>
                <a:ext cx="3392797" cy="3368661"/>
              </a:xfrm>
              <a:prstGeom prst="ellipse">
                <a:avLst/>
              </a:prstGeom>
              <a:grp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16" name="TextovéPole 15"/>
              <p:cNvSpPr txBox="1"/>
              <p:nvPr/>
            </p:nvSpPr>
            <p:spPr>
              <a:xfrm>
                <a:off x="1538795" y="-3856780"/>
                <a:ext cx="728084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cs-CZ" b="1" dirty="0" smtClean="0">
                    <a:solidFill>
                      <a:schemeClr val="bg1"/>
                    </a:solidFill>
                  </a:rPr>
                  <a:t>ANN</a:t>
                </a:r>
                <a:endParaRPr lang="cs-CZ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TextovéPole 33"/>
            <p:cNvSpPr txBox="1"/>
            <p:nvPr/>
          </p:nvSpPr>
          <p:spPr>
            <a:xfrm>
              <a:off x="5398634" y="2467428"/>
              <a:ext cx="6787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 smtClean="0">
                  <a:solidFill>
                    <a:schemeClr val="bg1"/>
                  </a:solidFill>
                </a:rPr>
                <a:t>Umělé neuronové sítě (Artificial Neural Networks)</a:t>
              </a:r>
              <a:endParaRPr lang="cs-CZ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Přímá spojnice se šipkou 42"/>
            <p:cNvCxnSpPr>
              <a:stCxn id="16" idx="3"/>
              <a:endCxn id="34" idx="1"/>
            </p:cNvCxnSpPr>
            <p:nvPr/>
          </p:nvCxnSpPr>
          <p:spPr>
            <a:xfrm flipV="1">
              <a:off x="3065164" y="2698261"/>
              <a:ext cx="2333470" cy="59453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Skupina 68"/>
          <p:cNvGrpSpPr/>
          <p:nvPr/>
        </p:nvGrpSpPr>
        <p:grpSpPr>
          <a:xfrm>
            <a:off x="2240190" y="3333999"/>
            <a:ext cx="7636378" cy="2358063"/>
            <a:chOff x="2249715" y="2876799"/>
            <a:chExt cx="7636378" cy="2358063"/>
          </a:xfrm>
        </p:grpSpPr>
        <p:grpSp>
          <p:nvGrpSpPr>
            <p:cNvPr id="22" name="Skupina 21"/>
            <p:cNvGrpSpPr/>
            <p:nvPr/>
          </p:nvGrpSpPr>
          <p:grpSpPr>
            <a:xfrm>
              <a:off x="2249715" y="2876799"/>
              <a:ext cx="2374958" cy="2358063"/>
              <a:chOff x="0" y="8595428"/>
              <a:chExt cx="2374958" cy="2358063"/>
            </a:xfrm>
            <a:solidFill>
              <a:srgbClr val="0066CC"/>
            </a:solidFill>
          </p:grpSpPr>
          <p:sp>
            <p:nvSpPr>
              <p:cNvPr id="23" name="Ovál 22"/>
              <p:cNvSpPr/>
              <p:nvPr/>
            </p:nvSpPr>
            <p:spPr>
              <a:xfrm>
                <a:off x="0" y="8595428"/>
                <a:ext cx="2374958" cy="2358063"/>
              </a:xfrm>
              <a:prstGeom prst="ellipse">
                <a:avLst/>
              </a:prstGeom>
              <a:grpFill/>
              <a:ln w="3175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 dirty="0"/>
              </a:p>
            </p:txBody>
          </p:sp>
          <p:sp>
            <p:nvSpPr>
              <p:cNvPr id="24" name="TextovéPole 23"/>
              <p:cNvSpPr txBox="1"/>
              <p:nvPr/>
            </p:nvSpPr>
            <p:spPr>
              <a:xfrm>
                <a:off x="793824" y="9035702"/>
                <a:ext cx="511679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cs-CZ" b="1" dirty="0" smtClean="0">
                    <a:solidFill>
                      <a:schemeClr val="bg1"/>
                    </a:solidFill>
                  </a:rPr>
                  <a:t>DL</a:t>
                </a:r>
                <a:endParaRPr lang="cs-CZ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5" name="TextovéPole 34"/>
            <p:cNvSpPr txBox="1"/>
            <p:nvPr/>
          </p:nvSpPr>
          <p:spPr>
            <a:xfrm>
              <a:off x="5485721" y="3251201"/>
              <a:ext cx="44003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 smtClean="0">
                  <a:solidFill>
                    <a:schemeClr val="bg1"/>
                  </a:solidFill>
                </a:rPr>
                <a:t>Hluboké učení (Deep Learning)</a:t>
              </a:r>
              <a:endParaRPr lang="cs-CZ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5" name="Přímá spojnice se šipkou 44"/>
            <p:cNvCxnSpPr>
              <a:stCxn id="24" idx="3"/>
              <a:endCxn id="35" idx="1"/>
            </p:cNvCxnSpPr>
            <p:nvPr/>
          </p:nvCxnSpPr>
          <p:spPr>
            <a:xfrm flipV="1">
              <a:off x="3555218" y="3482034"/>
              <a:ext cx="1930503" cy="19705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Obdélník 30"/>
          <p:cNvSpPr/>
          <p:nvPr/>
        </p:nvSpPr>
        <p:spPr>
          <a:xfrm>
            <a:off x="13817600" y="29397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noProof="1" smtClean="0"/>
              <a:t>. </a:t>
            </a:r>
            <a:endParaRPr lang="en-US" noProof="1"/>
          </a:p>
        </p:txBody>
      </p:sp>
      <p:grpSp>
        <p:nvGrpSpPr>
          <p:cNvPr id="70" name="Skupina 69"/>
          <p:cNvGrpSpPr/>
          <p:nvPr/>
        </p:nvGrpSpPr>
        <p:grpSpPr>
          <a:xfrm>
            <a:off x="3366534" y="4266292"/>
            <a:ext cx="8917541" cy="1010598"/>
            <a:chOff x="3376059" y="3809092"/>
            <a:chExt cx="8917541" cy="1010598"/>
          </a:xfrm>
        </p:grpSpPr>
        <p:sp>
          <p:nvSpPr>
            <p:cNvPr id="27" name="Ovál 26"/>
            <p:cNvSpPr/>
            <p:nvPr/>
          </p:nvSpPr>
          <p:spPr>
            <a:xfrm>
              <a:off x="3376059" y="3809092"/>
              <a:ext cx="1017839" cy="1010598"/>
            </a:xfrm>
            <a:prstGeom prst="ellipse">
              <a:avLst/>
            </a:prstGeom>
            <a:solidFill>
              <a:srgbClr val="0099CC"/>
            </a:solidFill>
            <a:ln w="3175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28" name="TextovéPole 27"/>
            <p:cNvSpPr txBox="1"/>
            <p:nvPr/>
          </p:nvSpPr>
          <p:spPr>
            <a:xfrm>
              <a:off x="3577496" y="4138198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b="1" dirty="0" smtClean="0">
                  <a:solidFill>
                    <a:schemeClr val="bg1"/>
                  </a:solidFill>
                </a:rPr>
                <a:t>LLM</a:t>
              </a:r>
              <a:endParaRPr lang="cs-CZ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ovéPole 35"/>
            <p:cNvSpPr txBox="1"/>
            <p:nvPr/>
          </p:nvSpPr>
          <p:spPr>
            <a:xfrm>
              <a:off x="5679482" y="4084865"/>
              <a:ext cx="66141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b="1" dirty="0" smtClean="0">
                  <a:solidFill>
                    <a:schemeClr val="bg1"/>
                  </a:solidFill>
                </a:rPr>
                <a:t>Velké jazykové modely (Large Language </a:t>
              </a:r>
              <a:r>
                <a:rPr lang="cs-CZ" sz="2400" b="1" dirty="0">
                  <a:solidFill>
                    <a:schemeClr val="bg1"/>
                  </a:solidFill>
                </a:rPr>
                <a:t>M</a:t>
              </a:r>
              <a:r>
                <a:rPr lang="cs-CZ" sz="2400" b="1" dirty="0" smtClean="0">
                  <a:solidFill>
                    <a:schemeClr val="bg1"/>
                  </a:solidFill>
                </a:rPr>
                <a:t>odels)</a:t>
              </a:r>
              <a:endParaRPr lang="cs-CZ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7" name="Přímá spojnice se šipkou 46"/>
            <p:cNvCxnSpPr>
              <a:stCxn id="28" idx="3"/>
              <a:endCxn id="36" idx="1"/>
            </p:cNvCxnSpPr>
            <p:nvPr/>
          </p:nvCxnSpPr>
          <p:spPr>
            <a:xfrm flipV="1">
              <a:off x="4265505" y="4315698"/>
              <a:ext cx="1413977" cy="7166"/>
            </a:xfrm>
            <a:prstGeom prst="straightConnector1">
              <a:avLst/>
            </a:prstGeom>
            <a:ln>
              <a:solidFill>
                <a:schemeClr val="bg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Nadpis 1"/>
          <p:cNvSpPr>
            <a:spLocks noGrp="1"/>
          </p:cNvSpPr>
          <p:nvPr>
            <p:ph type="title"/>
          </p:nvPr>
        </p:nvSpPr>
        <p:spPr>
          <a:xfrm>
            <a:off x="651314" y="318405"/>
            <a:ext cx="6092385" cy="682764"/>
          </a:xfrm>
        </p:spPr>
        <p:txBody>
          <a:bodyPr>
            <a:normAutofit fontScale="90000"/>
          </a:bodyPr>
          <a:lstStyle/>
          <a:p>
            <a:r>
              <a:rPr lang="cs-CZ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Pojmy &amp; buzzwords</a:t>
            </a:r>
            <a:endParaRPr lang="en-GB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889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712693" y="2327183"/>
            <a:ext cx="11326908" cy="3437124"/>
          </a:xfrm>
        </p:spPr>
        <p:txBody>
          <a:bodyPr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smtClean="0"/>
              <a:t>Halucinace: </a:t>
            </a:r>
            <a:r>
              <a:rPr lang="en-US" altLang="en-US" sz="2400" smtClean="0"/>
              <a:t>model si vymýšlí smysluplně znějící, ale nepravdivé odpovědi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smtClean="0"/>
              <a:t>Citlivá data: </a:t>
            </a:r>
            <a:r>
              <a:rPr lang="en-US" altLang="en-US" sz="2400" smtClean="0"/>
              <a:t>riziko úniku, nevhodného uložení nebo zpětného generování informací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smtClean="0"/>
              <a:t>Autorské právo: </a:t>
            </a:r>
            <a:r>
              <a:rPr lang="en-US" altLang="en-US" sz="2400" smtClean="0"/>
              <a:t>nelze ověřit původ generovaného obsahu → možná porušení licencí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smtClean="0"/>
              <a:t>Bias: </a:t>
            </a:r>
            <a:r>
              <a:rPr lang="en-US" altLang="en-US" sz="2400"/>
              <a:t>Modely přebírají předsudky nejen z trénovacích dat, ale i z cíleného designu vývojářů – výstupy mohou být </a:t>
            </a:r>
            <a:r>
              <a:rPr lang="en-US" altLang="en-US" sz="2400" smtClean="0"/>
              <a:t>ovlivněny </a:t>
            </a:r>
            <a:r>
              <a:rPr lang="en-US" altLang="en-US" sz="2400"/>
              <a:t>ideologií, kulturními normami nebo politickými </a:t>
            </a:r>
            <a:r>
              <a:rPr lang="en-US" altLang="en-US" sz="2400" smtClean="0"/>
              <a:t>zájmy</a:t>
            </a:r>
            <a:endParaRPr lang="cs-CZ" altLang="en-US" sz="240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smtClean="0"/>
              <a:t>Sebevědomý </a:t>
            </a:r>
            <a:r>
              <a:rPr lang="en-US" altLang="en-US" sz="2400" b="1"/>
              <a:t>tón</a:t>
            </a:r>
            <a:r>
              <a:rPr lang="en-US" altLang="en-US" sz="2400"/>
              <a:t>: model tvrdí věci přesvědčivě, i když si „vymýšlí</a:t>
            </a:r>
            <a:r>
              <a:rPr lang="en-US" altLang="en-US" sz="2400" smtClean="0"/>
              <a:t>“</a:t>
            </a:r>
            <a:endParaRPr lang="en-US" altLang="en-US" sz="240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smtClean="0"/>
              <a:t>Zneužití</a:t>
            </a:r>
            <a:r>
              <a:rPr lang="en-US" altLang="en-US" sz="2400" smtClean="0"/>
              <a:t>: generování škodlivého obsahu (phishing, deepfakes…)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smtClean="0"/>
              <a:t>Závislost na black-box systému</a:t>
            </a:r>
            <a:r>
              <a:rPr lang="en-US" altLang="en-US" sz="2400" smtClean="0"/>
              <a:t>: nelze snadno vysvětlit, proč model něco řekl</a:t>
            </a:r>
            <a:endParaRPr lang="cs-CZ" altLang="en-US" sz="2400" smtClean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cs-CZ" sz="2400" b="1" smtClean="0"/>
              <a:t>I</a:t>
            </a:r>
            <a:r>
              <a:rPr lang="en-GB" sz="2400" b="1" smtClean="0"/>
              <a:t>luze kompetence</a:t>
            </a:r>
            <a:r>
              <a:rPr lang="cs-CZ" sz="2400" b="1" smtClean="0"/>
              <a:t>: </a:t>
            </a:r>
            <a:r>
              <a:rPr lang="en-GB" sz="2400" smtClean="0"/>
              <a:t>Uživatel získá dojem, že model „ví víc, než ví“</a:t>
            </a:r>
            <a:endParaRPr lang="cs-CZ" sz="2400" smtClean="0"/>
          </a:p>
        </p:txBody>
      </p:sp>
      <p:sp>
        <p:nvSpPr>
          <p:cNvPr id="5" name="Obdélník 4"/>
          <p:cNvSpPr/>
          <p:nvPr/>
        </p:nvSpPr>
        <p:spPr>
          <a:xfrm>
            <a:off x="712693" y="497211"/>
            <a:ext cx="3058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smtClean="0">
                <a:solidFill>
                  <a:srgbClr val="043B7B"/>
                </a:solidFill>
                <a:latin typeface="Century Gothic" panose="020B0502020202020204" pitchFamily="34" charset="0"/>
              </a:rPr>
              <a:t>Nebezpečí </a:t>
            </a:r>
            <a:endParaRPr lang="en-GB" sz="4000"/>
          </a:p>
        </p:txBody>
      </p:sp>
    </p:spTree>
    <p:extLst>
      <p:ext uri="{BB962C8B-B14F-4D97-AF65-F5344CB8AC3E}">
        <p14:creationId xmlns:p14="http://schemas.microsoft.com/office/powerpoint/2010/main" val="2839494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9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1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635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délník 178"/>
          <p:cNvSpPr/>
          <p:nvPr/>
        </p:nvSpPr>
        <p:spPr>
          <a:xfrm>
            <a:off x="11026140" y="3741420"/>
            <a:ext cx="358140" cy="335280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11765281" y="6438901"/>
            <a:ext cx="358139" cy="175259"/>
          </a:xfrm>
        </p:spPr>
        <p:txBody>
          <a:bodyPr/>
          <a:lstStyle/>
          <a:p>
            <a:fld id="{0A18347F-CA48-46CA-9563-C492613D9A03}" type="slidenum">
              <a:rPr lang="en-GB" smtClean="0">
                <a:latin typeface="Garamond" panose="02020404030301010803" pitchFamily="18" charset="0"/>
              </a:rPr>
              <a:pPr/>
              <a:t>4</a:t>
            </a:fld>
            <a:endParaRPr lang="en-GB">
              <a:latin typeface="Garamond" panose="02020404030301010803" pitchFamily="18" charset="0"/>
            </a:endParaRPr>
          </a:p>
        </p:txBody>
      </p:sp>
      <p:sp>
        <p:nvSpPr>
          <p:cNvPr id="115" name="TextovéPole 114"/>
          <p:cNvSpPr txBox="1"/>
          <p:nvPr/>
        </p:nvSpPr>
        <p:spPr>
          <a:xfrm>
            <a:off x="1264920" y="1729740"/>
            <a:ext cx="2870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dirty="0" smtClean="0">
                <a:latin typeface="Garamond" panose="02020404030301010803" pitchFamily="18" charset="0"/>
              </a:rPr>
              <a:t>Uhlíkový neuron</a:t>
            </a:r>
            <a:endParaRPr lang="en-US" sz="3200" dirty="0">
              <a:latin typeface="Garamond" panose="02020404030301010803" pitchFamily="18" charset="0"/>
            </a:endParaRPr>
          </a:p>
        </p:txBody>
      </p:sp>
      <p:grpSp>
        <p:nvGrpSpPr>
          <p:cNvPr id="174" name="Skupina 173"/>
          <p:cNvGrpSpPr/>
          <p:nvPr/>
        </p:nvGrpSpPr>
        <p:grpSpPr>
          <a:xfrm>
            <a:off x="6653645" y="2817230"/>
            <a:ext cx="5031288" cy="2829347"/>
            <a:chOff x="6501245" y="3014308"/>
            <a:chExt cx="5855514" cy="3156264"/>
          </a:xfrm>
        </p:grpSpPr>
        <p:sp>
          <p:nvSpPr>
            <p:cNvPr id="158" name="Ovál 157"/>
            <p:cNvSpPr/>
            <p:nvPr/>
          </p:nvSpPr>
          <p:spPr>
            <a:xfrm>
              <a:off x="8929924" y="3097920"/>
              <a:ext cx="450000" cy="448799"/>
            </a:xfrm>
            <a:prstGeom prst="ellipse">
              <a:avLst/>
            </a:prstGeom>
            <a:solidFill>
              <a:srgbClr val="D8818A"/>
            </a:solidFill>
            <a:ln>
              <a:solidFill>
                <a:srgbClr val="B3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05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35" name="Šipka dolů 34"/>
            <p:cNvSpPr/>
            <p:nvPr/>
          </p:nvSpPr>
          <p:spPr>
            <a:xfrm rot="16200000">
              <a:off x="11114297" y="4044441"/>
              <a:ext cx="345439" cy="434774"/>
            </a:xfrm>
            <a:prstGeom prst="downArrow">
              <a:avLst/>
            </a:prstGeom>
            <a:solidFill>
              <a:srgbClr val="B34248"/>
            </a:solidFill>
            <a:ln>
              <a:solidFill>
                <a:srgbClr val="B3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panose="02020404030301010803" pitchFamily="18" charset="0"/>
              </a:endParaRPr>
            </a:p>
          </p:txBody>
        </p:sp>
        <p:sp>
          <p:nvSpPr>
            <p:cNvPr id="24" name="Ovál 23"/>
            <p:cNvSpPr/>
            <p:nvPr/>
          </p:nvSpPr>
          <p:spPr>
            <a:xfrm>
              <a:off x="8686799" y="3775335"/>
              <a:ext cx="939685" cy="927201"/>
            </a:xfrm>
            <a:prstGeom prst="ellipse">
              <a:avLst/>
            </a:prstGeom>
            <a:solidFill>
              <a:srgbClr val="D8818A"/>
            </a:solidFill>
            <a:ln>
              <a:solidFill>
                <a:srgbClr val="B3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Garamond" panose="02020404030301010803" pitchFamily="18" charset="0"/>
              </a:endParaRPr>
            </a:p>
          </p:txBody>
        </p:sp>
        <p:cxnSp>
          <p:nvCxnSpPr>
            <p:cNvPr id="29" name="Přímá spojnice se šipkou 28"/>
            <p:cNvCxnSpPr>
              <a:stCxn id="45" idx="6"/>
              <a:endCxn id="24" idx="1"/>
            </p:cNvCxnSpPr>
            <p:nvPr/>
          </p:nvCxnSpPr>
          <p:spPr>
            <a:xfrm>
              <a:off x="7908297" y="3426879"/>
              <a:ext cx="916116" cy="484241"/>
            </a:xfrm>
            <a:prstGeom prst="straightConnector1">
              <a:avLst/>
            </a:prstGeom>
            <a:ln w="38100">
              <a:solidFill>
                <a:srgbClr val="B3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římá spojnice se šipkou 30"/>
            <p:cNvCxnSpPr>
              <a:stCxn id="47" idx="6"/>
              <a:endCxn id="24" idx="2"/>
            </p:cNvCxnSpPr>
            <p:nvPr/>
          </p:nvCxnSpPr>
          <p:spPr>
            <a:xfrm>
              <a:off x="7900851" y="4106242"/>
              <a:ext cx="785948" cy="132694"/>
            </a:xfrm>
            <a:prstGeom prst="straightConnector1">
              <a:avLst/>
            </a:prstGeom>
            <a:ln w="38100">
              <a:solidFill>
                <a:srgbClr val="B3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římá spojnice se šipkou 32"/>
            <p:cNvCxnSpPr>
              <a:stCxn id="48" idx="6"/>
              <a:endCxn id="24" idx="3"/>
            </p:cNvCxnSpPr>
            <p:nvPr/>
          </p:nvCxnSpPr>
          <p:spPr>
            <a:xfrm flipV="1">
              <a:off x="7900851" y="4566751"/>
              <a:ext cx="923562" cy="690958"/>
            </a:xfrm>
            <a:prstGeom prst="straightConnector1">
              <a:avLst/>
            </a:prstGeom>
            <a:ln w="38100">
              <a:solidFill>
                <a:srgbClr val="B3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bdélník 33"/>
            <p:cNvSpPr/>
            <p:nvPr/>
          </p:nvSpPr>
          <p:spPr>
            <a:xfrm>
              <a:off x="10226881" y="3965326"/>
              <a:ext cx="857637" cy="546947"/>
            </a:xfrm>
            <a:prstGeom prst="rect">
              <a:avLst/>
            </a:prstGeom>
            <a:solidFill>
              <a:srgbClr val="E8B132"/>
            </a:solidFill>
            <a:ln>
              <a:solidFill>
                <a:srgbClr val="7D4C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Garamond" panose="02020404030301010803" pitchFamily="18" charset="0"/>
              </a:endParaRPr>
            </a:p>
          </p:txBody>
        </p:sp>
        <p:sp>
          <p:nvSpPr>
            <p:cNvPr id="36" name="TextovéPole 35"/>
            <p:cNvSpPr txBox="1"/>
            <p:nvPr/>
          </p:nvSpPr>
          <p:spPr>
            <a:xfrm>
              <a:off x="11595647" y="3900710"/>
              <a:ext cx="451851" cy="515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z="2400" dirty="0" smtClean="0">
                  <a:latin typeface="Garamond" panose="02020404030301010803" pitchFamily="18" charset="0"/>
                </a:rPr>
                <a:t>o</a:t>
              </a:r>
              <a:r>
                <a:rPr lang="cs-CZ" sz="2400" baseline="-25000" dirty="0" smtClean="0">
                  <a:latin typeface="Garamond" panose="02020404030301010803" pitchFamily="18" charset="0"/>
                </a:rPr>
                <a:t>j</a:t>
              </a:r>
              <a:endParaRPr lang="en-US" sz="2400" baseline="-25000" dirty="0">
                <a:latin typeface="Garamond" panose="02020404030301010803" pitchFamily="18" charset="0"/>
              </a:endParaRPr>
            </a:p>
          </p:txBody>
        </p:sp>
        <p:sp>
          <p:nvSpPr>
            <p:cNvPr id="45" name="Ovál 44"/>
            <p:cNvSpPr/>
            <p:nvPr/>
          </p:nvSpPr>
          <p:spPr>
            <a:xfrm>
              <a:off x="7444024" y="3202479"/>
              <a:ext cx="464273" cy="448799"/>
            </a:xfrm>
            <a:prstGeom prst="ellipse">
              <a:avLst/>
            </a:prstGeom>
            <a:solidFill>
              <a:srgbClr val="D8818A"/>
            </a:solidFill>
            <a:ln>
              <a:solidFill>
                <a:srgbClr val="B3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7" name="Ovál 46"/>
            <p:cNvSpPr/>
            <p:nvPr/>
          </p:nvSpPr>
          <p:spPr>
            <a:xfrm>
              <a:off x="7436578" y="3881842"/>
              <a:ext cx="464273" cy="448799"/>
            </a:xfrm>
            <a:prstGeom prst="ellipse">
              <a:avLst/>
            </a:prstGeom>
            <a:solidFill>
              <a:srgbClr val="D8818A"/>
            </a:solidFill>
            <a:ln>
              <a:solidFill>
                <a:srgbClr val="B3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8" name="Ovál 47"/>
            <p:cNvSpPr/>
            <p:nvPr/>
          </p:nvSpPr>
          <p:spPr>
            <a:xfrm>
              <a:off x="7436578" y="5033309"/>
              <a:ext cx="464273" cy="448799"/>
            </a:xfrm>
            <a:prstGeom prst="ellipse">
              <a:avLst/>
            </a:prstGeom>
            <a:solidFill>
              <a:srgbClr val="D8818A"/>
            </a:solidFill>
            <a:ln>
              <a:solidFill>
                <a:srgbClr val="B3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40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Obdélník 63"/>
                <p:cNvSpPr/>
                <p:nvPr/>
              </p:nvSpPr>
              <p:spPr>
                <a:xfrm>
                  <a:off x="8656820" y="3952473"/>
                  <a:ext cx="1054516" cy="5951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sz="105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cs-CZ" sz="105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cs-CZ" sz="105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cs-CZ" sz="105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105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cs-CZ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05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cs-CZ" sz="105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cs-CZ" sz="105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cs-CZ" sz="105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cs-CZ" sz="105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1400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64" name="Obdélník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6820" y="3952473"/>
                  <a:ext cx="1054516" cy="595120"/>
                </a:xfrm>
                <a:prstGeom prst="rect">
                  <a:avLst/>
                </a:prstGeom>
                <a:blipFill>
                  <a:blip r:embed="rId2"/>
                  <a:stretch>
                    <a:fillRect l="-44295" t="-93182" r="-44295" b="-1420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Obdélník 76"/>
                <p:cNvSpPr/>
                <p:nvPr/>
              </p:nvSpPr>
              <p:spPr>
                <a:xfrm>
                  <a:off x="10250309" y="4019726"/>
                  <a:ext cx="834300" cy="37767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l-GR" sz="16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ν</m:t>
                            </m:r>
                            <m:r>
                              <m:rPr>
                                <m:nor/>
                              </m:rPr>
                              <a:rPr lang="cs-CZ" sz="16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  <m:r>
                              <m:rPr>
                                <m:nor/>
                              </m:rPr>
                              <a:rPr lang="en-US" sz="16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US" sz="2000" dirty="0">
                    <a:latin typeface="Garamond" panose="02020404030301010803" pitchFamily="18" charset="0"/>
                  </a:endParaRPr>
                </a:p>
              </p:txBody>
            </p:sp>
          </mc:Choice>
          <mc:Fallback xmlns="">
            <p:sp>
              <p:nvSpPr>
                <p:cNvPr id="77" name="Obdélník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0309" y="4019726"/>
                  <a:ext cx="834300" cy="377672"/>
                </a:xfrm>
                <a:prstGeom prst="rect">
                  <a:avLst/>
                </a:prstGeom>
                <a:blipFill>
                  <a:blip r:embed="rId15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2" name="TextovéPole 81"/>
            <p:cNvSpPr txBox="1"/>
            <p:nvPr/>
          </p:nvSpPr>
          <p:spPr>
            <a:xfrm>
              <a:off x="7581007" y="4451820"/>
              <a:ext cx="184630" cy="42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b="1" dirty="0" smtClean="0">
                  <a:latin typeface="Garamond" panose="02020404030301010803" pitchFamily="18" charset="0"/>
                </a:rPr>
                <a:t>.</a:t>
              </a:r>
            </a:p>
            <a:p>
              <a:r>
                <a:rPr lang="cs-CZ" sz="900" b="1" dirty="0" smtClean="0">
                  <a:latin typeface="Garamond" panose="02020404030301010803" pitchFamily="18" charset="0"/>
                </a:rPr>
                <a:t>.</a:t>
              </a:r>
            </a:p>
            <a:p>
              <a:r>
                <a:rPr lang="cs-CZ" sz="900" b="1" dirty="0">
                  <a:latin typeface="Garamond" panose="02020404030301010803" pitchFamily="18" charset="0"/>
                </a:rPr>
                <a:t>.</a:t>
              </a:r>
              <a:endParaRPr lang="en-US" sz="900" b="1" dirty="0">
                <a:latin typeface="Garamond" panose="02020404030301010803" pitchFamily="18" charset="0"/>
              </a:endParaRPr>
            </a:p>
          </p:txBody>
        </p:sp>
        <p:sp>
          <p:nvSpPr>
            <p:cNvPr id="84" name="TextovéPole 83"/>
            <p:cNvSpPr txBox="1"/>
            <p:nvPr/>
          </p:nvSpPr>
          <p:spPr>
            <a:xfrm>
              <a:off x="6501245" y="5758566"/>
              <a:ext cx="843628" cy="41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Vstup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sp>
          <p:nvSpPr>
            <p:cNvPr id="85" name="TextovéPole 84"/>
            <p:cNvSpPr txBox="1"/>
            <p:nvPr/>
          </p:nvSpPr>
          <p:spPr>
            <a:xfrm>
              <a:off x="7363875" y="5736721"/>
              <a:ext cx="750795" cy="41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Váhy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sp>
          <p:nvSpPr>
            <p:cNvPr id="86" name="TextovéPole 85"/>
            <p:cNvSpPr txBox="1"/>
            <p:nvPr/>
          </p:nvSpPr>
          <p:spPr>
            <a:xfrm>
              <a:off x="9722738" y="4803694"/>
              <a:ext cx="2267284" cy="412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Aktivační funkce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sp>
          <p:nvSpPr>
            <p:cNvPr id="87" name="TextovéPole 86"/>
            <p:cNvSpPr txBox="1"/>
            <p:nvPr/>
          </p:nvSpPr>
          <p:spPr>
            <a:xfrm>
              <a:off x="11401194" y="3251319"/>
              <a:ext cx="955565" cy="41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Výstup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cxnSp>
          <p:nvCxnSpPr>
            <p:cNvPr id="89" name="Přímá spojnice 88"/>
            <p:cNvCxnSpPr/>
            <p:nvPr/>
          </p:nvCxnSpPr>
          <p:spPr>
            <a:xfrm flipH="1">
              <a:off x="6824524" y="5422948"/>
              <a:ext cx="6439" cy="3799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Přímá spojnice 90"/>
            <p:cNvCxnSpPr/>
            <p:nvPr/>
          </p:nvCxnSpPr>
          <p:spPr>
            <a:xfrm flipH="1">
              <a:off x="7708351" y="5421763"/>
              <a:ext cx="6439" cy="3799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Přímá spojnice 91"/>
            <p:cNvCxnSpPr/>
            <p:nvPr/>
          </p:nvCxnSpPr>
          <p:spPr>
            <a:xfrm flipH="1">
              <a:off x="10733124" y="4460458"/>
              <a:ext cx="6439" cy="3799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Přímá spojnice 92"/>
            <p:cNvCxnSpPr>
              <a:stCxn id="87" idx="2"/>
              <a:endCxn id="36" idx="0"/>
            </p:cNvCxnSpPr>
            <p:nvPr/>
          </p:nvCxnSpPr>
          <p:spPr>
            <a:xfrm flipH="1">
              <a:off x="11821573" y="3620651"/>
              <a:ext cx="2173" cy="28005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ál 120"/>
            <p:cNvSpPr/>
            <p:nvPr/>
          </p:nvSpPr>
          <p:spPr>
            <a:xfrm>
              <a:off x="6605824" y="3212220"/>
              <a:ext cx="450000" cy="448799"/>
            </a:xfrm>
            <a:prstGeom prst="ellipse">
              <a:avLst/>
            </a:prstGeom>
            <a:solidFill>
              <a:srgbClr val="D8818A"/>
            </a:solidFill>
            <a:ln>
              <a:solidFill>
                <a:srgbClr val="B3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05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40" name="TextovéPole 39"/>
            <p:cNvSpPr txBox="1"/>
            <p:nvPr/>
          </p:nvSpPr>
          <p:spPr>
            <a:xfrm>
              <a:off x="7444631" y="3193335"/>
              <a:ext cx="477969" cy="412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>
                  <a:latin typeface="Garamond" panose="02020404030301010803" pitchFamily="18" charset="0"/>
                </a:rPr>
                <a:t>w</a:t>
              </a:r>
              <a:r>
                <a:rPr lang="cs-CZ" baseline="-25000" smtClean="0">
                  <a:latin typeface="Garamond" panose="02020404030301010803" pitchFamily="18" charset="0"/>
                </a:rPr>
                <a:t>1</a:t>
              </a:r>
              <a:endParaRPr lang="en-US" baseline="-25000" dirty="0">
                <a:latin typeface="Garamond" panose="02020404030301010803" pitchFamily="18" charset="0"/>
              </a:endParaRPr>
            </a:p>
          </p:txBody>
        </p:sp>
        <p:sp>
          <p:nvSpPr>
            <p:cNvPr id="41" name="TextovéPole 40"/>
            <p:cNvSpPr txBox="1"/>
            <p:nvPr/>
          </p:nvSpPr>
          <p:spPr>
            <a:xfrm>
              <a:off x="7412332" y="3869755"/>
              <a:ext cx="477969" cy="412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>
                  <a:latin typeface="Garamond" panose="02020404030301010803" pitchFamily="18" charset="0"/>
                </a:rPr>
                <a:t>w</a:t>
              </a:r>
              <a:r>
                <a:rPr lang="cs-CZ" baseline="-25000" smtClean="0">
                  <a:latin typeface="Garamond" panose="02020404030301010803" pitchFamily="18" charset="0"/>
                </a:rPr>
                <a:t>2</a:t>
              </a:r>
              <a:endParaRPr lang="en-US" baseline="-25000" dirty="0">
                <a:latin typeface="Garamond" panose="02020404030301010803" pitchFamily="18" charset="0"/>
              </a:endParaRPr>
            </a:p>
          </p:txBody>
        </p:sp>
        <p:sp>
          <p:nvSpPr>
            <p:cNvPr id="42" name="TextovéPole 41"/>
            <p:cNvSpPr txBox="1"/>
            <p:nvPr/>
          </p:nvSpPr>
          <p:spPr>
            <a:xfrm>
              <a:off x="7428666" y="5003744"/>
              <a:ext cx="485432" cy="412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>
                  <a:latin typeface="Garamond" panose="02020404030301010803" pitchFamily="18" charset="0"/>
                </a:rPr>
                <a:t>w</a:t>
              </a:r>
              <a:r>
                <a:rPr lang="cs-CZ" baseline="-25000" smtClean="0">
                  <a:latin typeface="Garamond" panose="02020404030301010803" pitchFamily="18" charset="0"/>
                </a:rPr>
                <a:t>n</a:t>
              </a:r>
              <a:endParaRPr lang="en-US" baseline="-25000" dirty="0">
                <a:latin typeface="Garamond" panose="02020404030301010803" pitchFamily="18" charset="0"/>
              </a:endParaRPr>
            </a:p>
          </p:txBody>
        </p:sp>
        <p:sp>
          <p:nvSpPr>
            <p:cNvPr id="126" name="TextovéPole 125"/>
            <p:cNvSpPr txBox="1"/>
            <p:nvPr/>
          </p:nvSpPr>
          <p:spPr>
            <a:xfrm>
              <a:off x="6640786" y="3222935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x</a:t>
              </a:r>
              <a:r>
                <a:rPr lang="cs-CZ" baseline="-25000" dirty="0" smtClean="0">
                  <a:latin typeface="Garamond" panose="02020404030301010803" pitchFamily="18" charset="0"/>
                </a:rPr>
                <a:t>1</a:t>
              </a:r>
              <a:endParaRPr lang="en-US" baseline="-25000" dirty="0">
                <a:latin typeface="Garamond" panose="02020404030301010803" pitchFamily="18" charset="0"/>
              </a:endParaRPr>
            </a:p>
          </p:txBody>
        </p:sp>
        <p:sp>
          <p:nvSpPr>
            <p:cNvPr id="127" name="Ovál 126"/>
            <p:cNvSpPr/>
            <p:nvPr/>
          </p:nvSpPr>
          <p:spPr>
            <a:xfrm>
              <a:off x="6605824" y="3882780"/>
              <a:ext cx="450000" cy="448799"/>
            </a:xfrm>
            <a:prstGeom prst="ellipse">
              <a:avLst/>
            </a:prstGeom>
            <a:solidFill>
              <a:srgbClr val="D8818A"/>
            </a:solidFill>
            <a:ln>
              <a:solidFill>
                <a:srgbClr val="B3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05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28" name="TextovéPole 127"/>
            <p:cNvSpPr txBox="1"/>
            <p:nvPr/>
          </p:nvSpPr>
          <p:spPr>
            <a:xfrm>
              <a:off x="6649654" y="3886755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x</a:t>
              </a:r>
              <a:r>
                <a:rPr lang="cs-CZ" baseline="-25000" dirty="0" smtClean="0">
                  <a:latin typeface="Garamond" panose="02020404030301010803" pitchFamily="18" charset="0"/>
                </a:rPr>
                <a:t>2</a:t>
              </a:r>
              <a:endParaRPr lang="en-US" baseline="-25000" dirty="0">
                <a:latin typeface="Garamond" panose="02020404030301010803" pitchFamily="18" charset="0"/>
              </a:endParaRPr>
            </a:p>
          </p:txBody>
        </p:sp>
        <p:sp>
          <p:nvSpPr>
            <p:cNvPr id="129" name="Ovál 128"/>
            <p:cNvSpPr/>
            <p:nvPr/>
          </p:nvSpPr>
          <p:spPr>
            <a:xfrm>
              <a:off x="6605824" y="5033400"/>
              <a:ext cx="450000" cy="448799"/>
            </a:xfrm>
            <a:prstGeom prst="ellipse">
              <a:avLst/>
            </a:prstGeom>
            <a:solidFill>
              <a:srgbClr val="D8818A"/>
            </a:solidFill>
            <a:ln>
              <a:solidFill>
                <a:srgbClr val="B34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sz="1050" baseline="-25000" dirty="0">
                <a:solidFill>
                  <a:schemeClr val="tx1"/>
                </a:solidFill>
                <a:latin typeface="Garamond" panose="02020404030301010803" pitchFamily="18" charset="0"/>
              </a:endParaRPr>
            </a:p>
          </p:txBody>
        </p:sp>
        <p:sp>
          <p:nvSpPr>
            <p:cNvPr id="130" name="TextovéPole 129"/>
            <p:cNvSpPr txBox="1"/>
            <p:nvPr/>
          </p:nvSpPr>
          <p:spPr>
            <a:xfrm>
              <a:off x="6623049" y="5020374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x</a:t>
              </a:r>
              <a:r>
                <a:rPr lang="cs-CZ" baseline="-25000" dirty="0" smtClean="0">
                  <a:latin typeface="Garamond" panose="02020404030301010803" pitchFamily="18" charset="0"/>
                </a:rPr>
                <a:t>n</a:t>
              </a:r>
              <a:endParaRPr lang="en-US" baseline="-25000" dirty="0">
                <a:latin typeface="Garamond" panose="02020404030301010803" pitchFamily="18" charset="0"/>
              </a:endParaRPr>
            </a:p>
          </p:txBody>
        </p:sp>
        <p:sp>
          <p:nvSpPr>
            <p:cNvPr id="131" name="TextovéPole 130"/>
            <p:cNvSpPr txBox="1"/>
            <p:nvPr/>
          </p:nvSpPr>
          <p:spPr>
            <a:xfrm>
              <a:off x="6727567" y="4413720"/>
              <a:ext cx="184630" cy="422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900" b="1" dirty="0" smtClean="0">
                  <a:latin typeface="Garamond" panose="02020404030301010803" pitchFamily="18" charset="0"/>
                </a:rPr>
                <a:t>.</a:t>
              </a:r>
            </a:p>
            <a:p>
              <a:r>
                <a:rPr lang="cs-CZ" sz="900" b="1" dirty="0" smtClean="0">
                  <a:latin typeface="Garamond" panose="02020404030301010803" pitchFamily="18" charset="0"/>
                </a:rPr>
                <a:t>.</a:t>
              </a:r>
            </a:p>
            <a:p>
              <a:r>
                <a:rPr lang="cs-CZ" sz="900" b="1" dirty="0">
                  <a:latin typeface="Garamond" panose="02020404030301010803" pitchFamily="18" charset="0"/>
                </a:rPr>
                <a:t>.</a:t>
              </a:r>
              <a:endParaRPr lang="en-US" sz="900" b="1" dirty="0">
                <a:latin typeface="Garamond" panose="02020404030301010803" pitchFamily="18" charset="0"/>
              </a:endParaRPr>
            </a:p>
          </p:txBody>
        </p:sp>
        <p:cxnSp>
          <p:nvCxnSpPr>
            <p:cNvPr id="132" name="Přímá spojnice se šipkou 131"/>
            <p:cNvCxnSpPr>
              <a:stCxn id="121" idx="6"/>
              <a:endCxn id="45" idx="2"/>
            </p:cNvCxnSpPr>
            <p:nvPr/>
          </p:nvCxnSpPr>
          <p:spPr>
            <a:xfrm flipV="1">
              <a:off x="7055824" y="3426879"/>
              <a:ext cx="388200" cy="9741"/>
            </a:xfrm>
            <a:prstGeom prst="straightConnector1">
              <a:avLst/>
            </a:prstGeom>
            <a:ln w="38100">
              <a:solidFill>
                <a:srgbClr val="B3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Přímá spojnice se šipkou 137"/>
            <p:cNvCxnSpPr>
              <a:stCxn id="127" idx="6"/>
              <a:endCxn id="47" idx="2"/>
            </p:cNvCxnSpPr>
            <p:nvPr/>
          </p:nvCxnSpPr>
          <p:spPr>
            <a:xfrm flipV="1">
              <a:off x="7055824" y="4106242"/>
              <a:ext cx="380754" cy="938"/>
            </a:xfrm>
            <a:prstGeom prst="straightConnector1">
              <a:avLst/>
            </a:prstGeom>
            <a:ln w="38100">
              <a:solidFill>
                <a:srgbClr val="B3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Přímá spojnice se šipkou 138"/>
            <p:cNvCxnSpPr>
              <a:stCxn id="129" idx="6"/>
              <a:endCxn id="48" idx="2"/>
            </p:cNvCxnSpPr>
            <p:nvPr/>
          </p:nvCxnSpPr>
          <p:spPr>
            <a:xfrm flipV="1">
              <a:off x="7055824" y="5257709"/>
              <a:ext cx="380754" cy="91"/>
            </a:xfrm>
            <a:prstGeom prst="straightConnector1">
              <a:avLst/>
            </a:prstGeom>
            <a:ln w="38100">
              <a:solidFill>
                <a:srgbClr val="B3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ovéPole 143"/>
            <p:cNvSpPr txBox="1"/>
            <p:nvPr/>
          </p:nvSpPr>
          <p:spPr>
            <a:xfrm>
              <a:off x="8153017" y="5215173"/>
              <a:ext cx="2080750" cy="4120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Přenosová funkce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sp>
          <p:nvSpPr>
            <p:cNvPr id="146" name="TextovéPole 145"/>
            <p:cNvSpPr txBox="1"/>
            <p:nvPr/>
          </p:nvSpPr>
          <p:spPr>
            <a:xfrm>
              <a:off x="8957964" y="3014308"/>
              <a:ext cx="421960" cy="423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2800" i="1" baseline="-250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b</a:t>
              </a:r>
              <a:endParaRPr lang="en-US" sz="2800" i="1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59" name="Přímá spojnice se šipkou 158"/>
            <p:cNvCxnSpPr/>
            <p:nvPr/>
          </p:nvCxnSpPr>
          <p:spPr>
            <a:xfrm>
              <a:off x="9146055" y="3555220"/>
              <a:ext cx="1718" cy="228616"/>
            </a:xfrm>
            <a:prstGeom prst="straightConnector1">
              <a:avLst/>
            </a:prstGeom>
            <a:ln w="38100">
              <a:solidFill>
                <a:srgbClr val="B3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Přímá spojnice 162"/>
            <p:cNvCxnSpPr/>
            <p:nvPr/>
          </p:nvCxnSpPr>
          <p:spPr>
            <a:xfrm flipH="1">
              <a:off x="9151257" y="4711918"/>
              <a:ext cx="3348" cy="55743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TextovéPole 166"/>
            <p:cNvSpPr txBox="1"/>
            <p:nvPr/>
          </p:nvSpPr>
          <p:spPr>
            <a:xfrm>
              <a:off x="9671158" y="3832860"/>
              <a:ext cx="336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l-GR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ν</a:t>
              </a:r>
              <a:r>
                <a:rPr lang="cs-CZ" baseline="-25000" dirty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j</a:t>
              </a:r>
              <a:endPara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cxnSp>
          <p:nvCxnSpPr>
            <p:cNvPr id="168" name="Přímá spojnice se šipkou 167"/>
            <p:cNvCxnSpPr>
              <a:endCxn id="34" idx="1"/>
            </p:cNvCxnSpPr>
            <p:nvPr/>
          </p:nvCxnSpPr>
          <p:spPr>
            <a:xfrm flipV="1">
              <a:off x="9631384" y="4238800"/>
              <a:ext cx="595497" cy="5540"/>
            </a:xfrm>
            <a:prstGeom prst="straightConnector1">
              <a:avLst/>
            </a:prstGeom>
            <a:ln w="38100">
              <a:solidFill>
                <a:srgbClr val="B342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ovéPole 169"/>
            <p:cNvSpPr txBox="1"/>
            <p:nvPr/>
          </p:nvSpPr>
          <p:spPr>
            <a:xfrm>
              <a:off x="9711509" y="3026087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Bias</a:t>
              </a:r>
              <a:endParaRPr lang="en-US" dirty="0">
                <a:latin typeface="Garamond" panose="02020404030301010803" pitchFamily="18" charset="0"/>
              </a:endParaRPr>
            </a:p>
          </p:txBody>
        </p:sp>
        <p:cxnSp>
          <p:nvCxnSpPr>
            <p:cNvPr id="171" name="Přímá spojnice 170"/>
            <p:cNvCxnSpPr>
              <a:stCxn id="146" idx="3"/>
            </p:cNvCxnSpPr>
            <p:nvPr/>
          </p:nvCxnSpPr>
          <p:spPr>
            <a:xfrm flipV="1">
              <a:off x="9379925" y="3219592"/>
              <a:ext cx="372469" cy="64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ovéPole 183"/>
          <p:cNvSpPr txBox="1"/>
          <p:nvPr/>
        </p:nvSpPr>
        <p:spPr>
          <a:xfrm>
            <a:off x="6477035" y="1713327"/>
            <a:ext cx="57238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200" smtClean="0">
                <a:latin typeface="Garamond" panose="02020404030301010803" pitchFamily="18" charset="0"/>
              </a:rPr>
              <a:t>Křemíkový neuron – „Perceptron“</a:t>
            </a:r>
            <a:endParaRPr lang="en-US" sz="3200" dirty="0">
              <a:latin typeface="Garamond" panose="02020404030301010803" pitchFamily="18" charset="0"/>
            </a:endParaRPr>
          </a:p>
        </p:txBody>
      </p:sp>
      <p:grpSp>
        <p:nvGrpSpPr>
          <p:cNvPr id="5" name="Skupina 4"/>
          <p:cNvGrpSpPr/>
          <p:nvPr/>
        </p:nvGrpSpPr>
        <p:grpSpPr>
          <a:xfrm>
            <a:off x="87725" y="2849878"/>
            <a:ext cx="5980885" cy="2613662"/>
            <a:chOff x="87725" y="2849878"/>
            <a:chExt cx="5980885" cy="2613662"/>
          </a:xfrm>
        </p:grpSpPr>
        <p:pic>
          <p:nvPicPr>
            <p:cNvPr id="7" name="Obrázek 6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305"/>
            <a:stretch/>
          </p:blipFill>
          <p:spPr>
            <a:xfrm>
              <a:off x="87725" y="2849878"/>
              <a:ext cx="5980885" cy="2613662"/>
            </a:xfrm>
            <a:prstGeom prst="rect">
              <a:avLst/>
            </a:prstGeom>
          </p:spPr>
        </p:pic>
        <p:sp>
          <p:nvSpPr>
            <p:cNvPr id="3" name="TextovéPole 2"/>
            <p:cNvSpPr txBox="1"/>
            <p:nvPr/>
          </p:nvSpPr>
          <p:spPr>
            <a:xfrm flipH="1">
              <a:off x="2381247" y="4295775"/>
              <a:ext cx="942977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cs-CZ" sz="1200" dirty="0" smtClean="0"/>
                <a:t>Schwan cell</a:t>
              </a:r>
              <a:endParaRPr lang="en-US" sz="1200" dirty="0"/>
            </a:p>
          </p:txBody>
        </p:sp>
      </p:grpSp>
      <p:grpSp>
        <p:nvGrpSpPr>
          <p:cNvPr id="55" name="Skupina 54"/>
          <p:cNvGrpSpPr/>
          <p:nvPr/>
        </p:nvGrpSpPr>
        <p:grpSpPr>
          <a:xfrm>
            <a:off x="5640780" y="2286002"/>
            <a:ext cx="6233721" cy="4150426"/>
            <a:chOff x="366527" y="154458"/>
            <a:chExt cx="7641443" cy="4775902"/>
          </a:xfrm>
        </p:grpSpPr>
        <p:pic>
          <p:nvPicPr>
            <p:cNvPr id="56" name="Obrázek 55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27" y="154458"/>
              <a:ext cx="7641443" cy="4775902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57" name="Skupina 56"/>
            <p:cNvGrpSpPr/>
            <p:nvPr/>
          </p:nvGrpSpPr>
          <p:grpSpPr>
            <a:xfrm>
              <a:off x="1558488" y="777784"/>
              <a:ext cx="6169087" cy="3216294"/>
              <a:chOff x="1558488" y="777784"/>
              <a:chExt cx="6169087" cy="3216294"/>
            </a:xfrm>
          </p:grpSpPr>
          <p:sp>
            <p:nvSpPr>
              <p:cNvPr id="65" name="Obdélník 64"/>
              <p:cNvSpPr/>
              <p:nvPr/>
            </p:nvSpPr>
            <p:spPr>
              <a:xfrm>
                <a:off x="4247550" y="1146684"/>
                <a:ext cx="605051" cy="565647"/>
              </a:xfrm>
              <a:prstGeom prst="rect">
                <a:avLst/>
              </a:prstGeom>
              <a:solidFill>
                <a:schemeClr val="accent4">
                  <a:alpha val="50196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Pravá složená závorka 65"/>
              <p:cNvSpPr/>
              <p:nvPr/>
            </p:nvSpPr>
            <p:spPr>
              <a:xfrm rot="5400000">
                <a:off x="6395658" y="2041105"/>
                <a:ext cx="216017" cy="1514305"/>
              </a:xfrm>
              <a:prstGeom prst="rightBrace">
                <a:avLst>
                  <a:gd name="adj1" fmla="val 23726"/>
                  <a:gd name="adj2" fmla="val 49957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Ovál 66"/>
              <p:cNvSpPr/>
              <p:nvPr/>
            </p:nvSpPr>
            <p:spPr>
              <a:xfrm>
                <a:off x="1558488" y="788908"/>
                <a:ext cx="725595" cy="715553"/>
              </a:xfrm>
              <a:prstGeom prst="ellipse">
                <a:avLst/>
              </a:prstGeom>
              <a:solidFill>
                <a:srgbClr val="0099FF">
                  <a:alpha val="38824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68" name="Ovál 67"/>
              <p:cNvSpPr/>
              <p:nvPr/>
            </p:nvSpPr>
            <p:spPr>
              <a:xfrm>
                <a:off x="4019787" y="1964779"/>
                <a:ext cx="1083161" cy="1052580"/>
              </a:xfrm>
              <a:prstGeom prst="ellipse">
                <a:avLst/>
              </a:prstGeom>
              <a:solidFill>
                <a:srgbClr val="C00000">
                  <a:alpha val="38824"/>
                </a:srgbClr>
              </a:solidFill>
              <a:ln>
                <a:solidFill>
                  <a:srgbClr val="B34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69" name="Obdélník 68"/>
              <p:cNvSpPr/>
              <p:nvPr/>
            </p:nvSpPr>
            <p:spPr>
              <a:xfrm>
                <a:off x="5407702" y="1925623"/>
                <a:ext cx="932145" cy="756549"/>
              </a:xfrm>
              <a:prstGeom prst="rect">
                <a:avLst/>
              </a:prstGeom>
              <a:solidFill>
                <a:schemeClr val="accent1">
                  <a:lumMod val="75000"/>
                  <a:alpha val="3882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Obdélník 69"/>
              <p:cNvSpPr/>
              <p:nvPr/>
            </p:nvSpPr>
            <p:spPr>
              <a:xfrm>
                <a:off x="6103339" y="3075022"/>
                <a:ext cx="932145" cy="670540"/>
              </a:xfrm>
              <a:prstGeom prst="rect">
                <a:avLst/>
              </a:prstGeom>
              <a:solidFill>
                <a:srgbClr val="7030A0">
                  <a:alpha val="38824"/>
                </a:srgb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71" name="Přímá spojnice se šipkou 70"/>
              <p:cNvCxnSpPr>
                <a:stCxn id="67" idx="6"/>
                <a:endCxn id="98" idx="2"/>
              </p:cNvCxnSpPr>
              <p:nvPr/>
            </p:nvCxnSpPr>
            <p:spPr>
              <a:xfrm flipV="1">
                <a:off x="2284083" y="1135561"/>
                <a:ext cx="605746" cy="11124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Přímá spojnice se šipkou 71"/>
              <p:cNvCxnSpPr>
                <a:endCxn id="105" idx="2"/>
              </p:cNvCxnSpPr>
              <p:nvPr/>
            </p:nvCxnSpPr>
            <p:spPr>
              <a:xfrm>
                <a:off x="2284083" y="2023244"/>
                <a:ext cx="616112" cy="1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Přímá spojnice se šipkou 72"/>
              <p:cNvCxnSpPr>
                <a:stCxn id="103" idx="6"/>
                <a:endCxn id="106" idx="2"/>
              </p:cNvCxnSpPr>
              <p:nvPr/>
            </p:nvCxnSpPr>
            <p:spPr>
              <a:xfrm flipV="1">
                <a:off x="2295113" y="2832272"/>
                <a:ext cx="605081" cy="6331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Přímá spojnice se šipkou 73"/>
              <p:cNvCxnSpPr>
                <a:stCxn id="104" idx="6"/>
                <a:endCxn id="107" idx="2"/>
              </p:cNvCxnSpPr>
              <p:nvPr/>
            </p:nvCxnSpPr>
            <p:spPr>
              <a:xfrm>
                <a:off x="2295913" y="3633703"/>
                <a:ext cx="594716" cy="2599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Přímá spojnice se šipkou 74"/>
              <p:cNvCxnSpPr>
                <a:stCxn id="98" idx="5"/>
                <a:endCxn id="68" idx="1"/>
              </p:cNvCxnSpPr>
              <p:nvPr/>
            </p:nvCxnSpPr>
            <p:spPr>
              <a:xfrm>
                <a:off x="3509163" y="1388547"/>
                <a:ext cx="669249" cy="730379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Přímá spojnice se šipkou 75"/>
              <p:cNvCxnSpPr>
                <a:stCxn id="105" idx="6"/>
                <a:endCxn id="68" idx="2"/>
              </p:cNvCxnSpPr>
              <p:nvPr/>
            </p:nvCxnSpPr>
            <p:spPr>
              <a:xfrm>
                <a:off x="3625790" y="2023245"/>
                <a:ext cx="393997" cy="467824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Přímá spojnice se šipkou 77"/>
              <p:cNvCxnSpPr>
                <a:stCxn id="106" idx="6"/>
                <a:endCxn id="68" idx="2"/>
              </p:cNvCxnSpPr>
              <p:nvPr/>
            </p:nvCxnSpPr>
            <p:spPr>
              <a:xfrm flipV="1">
                <a:off x="3625789" y="2491069"/>
                <a:ext cx="393998" cy="341203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Přímá spojnice se šipkou 78"/>
              <p:cNvCxnSpPr>
                <a:stCxn id="107" idx="6"/>
                <a:endCxn id="68" idx="3"/>
              </p:cNvCxnSpPr>
              <p:nvPr/>
            </p:nvCxnSpPr>
            <p:spPr>
              <a:xfrm flipV="1">
                <a:off x="3616224" y="2863212"/>
                <a:ext cx="562188" cy="773090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Přímá spojnice se šipkou 79"/>
              <p:cNvCxnSpPr>
                <a:endCxn id="68" idx="0"/>
              </p:cNvCxnSpPr>
              <p:nvPr/>
            </p:nvCxnSpPr>
            <p:spPr>
              <a:xfrm>
                <a:off x="4561367" y="1712331"/>
                <a:ext cx="1" cy="252448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Obdélník 80"/>
              <p:cNvSpPr/>
              <p:nvPr/>
            </p:nvSpPr>
            <p:spPr>
              <a:xfrm>
                <a:off x="6870495" y="1925623"/>
                <a:ext cx="857080" cy="753984"/>
              </a:xfrm>
              <a:prstGeom prst="rect">
                <a:avLst/>
              </a:prstGeom>
              <a:solidFill>
                <a:schemeClr val="accent6">
                  <a:alpha val="38824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TextovéPole 82"/>
              <p:cNvSpPr txBox="1"/>
              <p:nvPr/>
            </p:nvSpPr>
            <p:spPr>
              <a:xfrm>
                <a:off x="4388989" y="11207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smtClean="0"/>
                  <a:t>b</a:t>
                </a:r>
                <a:endParaRPr lang="en-GB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Obdélník 87"/>
                  <p:cNvSpPr/>
                  <p:nvPr/>
                </p:nvSpPr>
                <p:spPr>
                  <a:xfrm>
                    <a:off x="4106653" y="3001883"/>
                    <a:ext cx="1110697" cy="61387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cs-CZ" sz="105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cs-CZ" sz="105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cs-CZ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105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cs-CZ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105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cs-CZ" sz="105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cs-CZ" sz="10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cs-CZ" sz="105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en-US" sz="1400" dirty="0">
                      <a:latin typeface="Garamond" panose="020204040303010108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8" name="Obdélník 8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6653" y="3001883"/>
                    <a:ext cx="1110697" cy="61387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45270" t="-94253" r="-41892" b="-144828"/>
                    </a:stretch>
                  </a:blipFill>
                </p:spPr>
                <p:txBody>
                  <a:bodyPr/>
                  <a:lstStyle/>
                  <a:p>
                    <a:r>
                      <a:rPr lang="cs-CZ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Obdélník 89"/>
                  <p:cNvSpPr/>
                  <p:nvPr/>
                </p:nvSpPr>
                <p:spPr>
                  <a:xfrm>
                    <a:off x="5582975" y="1925623"/>
                    <a:ext cx="716864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  <m:d>
                            <m:d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l-GR" sz="16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ν</m:t>
                              </m:r>
                              <m:r>
                                <m:rPr>
                                  <m:nor/>
                                </m:rPr>
                                <a:rPr lang="cs-CZ" sz="1600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j</m:t>
                              </m:r>
                              <m:r>
                                <m:rPr>
                                  <m:nor/>
                                </m:rPr>
                                <a:rPr lang="en-US" sz="1600" baseline="-25000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oMath>
                      </m:oMathPara>
                    </a14:m>
                    <a:endParaRPr lang="en-US" sz="2000" dirty="0">
                      <a:latin typeface="Garamond" panose="020204040303010108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9" name="Obdélník 8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82975" y="1925623"/>
                    <a:ext cx="716864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892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4" name="Obdélník 93"/>
                  <p:cNvSpPr/>
                  <p:nvPr/>
                </p:nvSpPr>
                <p:spPr>
                  <a:xfrm>
                    <a:off x="6870496" y="1925623"/>
                    <a:ext cx="679673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cs-C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𝑇𝑟𝑢𝑒</m:t>
                          </m:r>
                        </m:oMath>
                      </m:oMathPara>
                    </a14:m>
                    <a:endParaRPr lang="en-US" sz="2000" dirty="0">
                      <a:latin typeface="Garamond" panose="020204040303010108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Obdélník 9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0496" y="1925623"/>
                    <a:ext cx="679673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Obdélník 95"/>
                  <p:cNvSpPr/>
                  <p:nvPr/>
                </p:nvSpPr>
                <p:spPr>
                  <a:xfrm>
                    <a:off x="6241436" y="3407008"/>
                    <a:ext cx="655949" cy="338554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cs-CZ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𝑀𝑆𝐸</m:t>
                          </m:r>
                        </m:oMath>
                      </m:oMathPara>
                    </a14:m>
                    <a:endParaRPr lang="en-US" sz="2000" dirty="0">
                      <a:latin typeface="Garamond" panose="02020404030301010803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Obdélník 9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41436" y="3407008"/>
                    <a:ext cx="655949" cy="33855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TextovéPole 96"/>
              <p:cNvSpPr txBox="1"/>
              <p:nvPr/>
            </p:nvSpPr>
            <p:spPr>
              <a:xfrm>
                <a:off x="1739985" y="788908"/>
                <a:ext cx="3626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/>
                  <a:t>x</a:t>
                </a:r>
                <a:r>
                  <a:rPr lang="cs-CZ" baseline="-25000"/>
                  <a:t>1</a:t>
                </a:r>
                <a:endParaRPr lang="en-GB" baseline="-25000"/>
              </a:p>
            </p:txBody>
          </p:sp>
          <p:sp>
            <p:nvSpPr>
              <p:cNvPr id="98" name="Ovál 97"/>
              <p:cNvSpPr/>
              <p:nvPr/>
            </p:nvSpPr>
            <p:spPr>
              <a:xfrm>
                <a:off x="2889829" y="777784"/>
                <a:ext cx="725595" cy="715553"/>
              </a:xfrm>
              <a:prstGeom prst="ellipse">
                <a:avLst/>
              </a:prstGeom>
              <a:solidFill>
                <a:srgbClr val="C00000">
                  <a:alpha val="38824"/>
                </a:srgbClr>
              </a:solidFill>
              <a:ln>
                <a:solidFill>
                  <a:srgbClr val="B34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99" name="Obdélník 98"/>
              <p:cNvSpPr/>
              <p:nvPr/>
            </p:nvSpPr>
            <p:spPr>
              <a:xfrm>
                <a:off x="3057648" y="788908"/>
                <a:ext cx="4106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cs-CZ" dirty="0" smtClean="0"/>
                  <a:t>w</a:t>
                </a:r>
                <a:r>
                  <a:rPr lang="cs-CZ" baseline="-25000" dirty="0" smtClean="0"/>
                  <a:t>1</a:t>
                </a:r>
                <a:endParaRPr lang="en-GB" baseline="-25000" dirty="0"/>
              </a:p>
            </p:txBody>
          </p:sp>
          <p:cxnSp>
            <p:nvCxnSpPr>
              <p:cNvPr id="100" name="Přímá spojnice se šipkou 99"/>
              <p:cNvCxnSpPr/>
              <p:nvPr/>
            </p:nvCxnSpPr>
            <p:spPr>
              <a:xfrm>
                <a:off x="5085742" y="2491069"/>
                <a:ext cx="343495" cy="0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Přímá spojnice se šipkou 100"/>
              <p:cNvCxnSpPr>
                <a:stCxn id="69" idx="3"/>
                <a:endCxn id="81" idx="1"/>
              </p:cNvCxnSpPr>
              <p:nvPr/>
            </p:nvCxnSpPr>
            <p:spPr>
              <a:xfrm flipV="1">
                <a:off x="6339847" y="2302615"/>
                <a:ext cx="530648" cy="1283"/>
              </a:xfrm>
              <a:prstGeom prst="straightConnector1">
                <a:avLst/>
              </a:prstGeom>
              <a:ln w="38100">
                <a:solidFill>
                  <a:srgbClr val="B34248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" name="Ovál 101"/>
              <p:cNvSpPr/>
              <p:nvPr/>
            </p:nvSpPr>
            <p:spPr>
              <a:xfrm>
                <a:off x="1558488" y="1667400"/>
                <a:ext cx="725595" cy="715553"/>
              </a:xfrm>
              <a:prstGeom prst="ellipse">
                <a:avLst/>
              </a:prstGeom>
              <a:solidFill>
                <a:srgbClr val="0099FF">
                  <a:alpha val="38824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3" name="Ovál 102"/>
              <p:cNvSpPr/>
              <p:nvPr/>
            </p:nvSpPr>
            <p:spPr>
              <a:xfrm>
                <a:off x="1569518" y="2480826"/>
                <a:ext cx="725595" cy="715553"/>
              </a:xfrm>
              <a:prstGeom prst="ellipse">
                <a:avLst/>
              </a:prstGeom>
              <a:solidFill>
                <a:srgbClr val="0099FF">
                  <a:alpha val="38824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4" name="Ovál 103"/>
              <p:cNvSpPr/>
              <p:nvPr/>
            </p:nvSpPr>
            <p:spPr>
              <a:xfrm>
                <a:off x="1570318" y="3275926"/>
                <a:ext cx="725595" cy="715553"/>
              </a:xfrm>
              <a:prstGeom prst="ellipse">
                <a:avLst/>
              </a:prstGeom>
              <a:solidFill>
                <a:srgbClr val="0099FF">
                  <a:alpha val="38824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5" name="Ovál 104"/>
              <p:cNvSpPr/>
              <p:nvPr/>
            </p:nvSpPr>
            <p:spPr>
              <a:xfrm>
                <a:off x="2900195" y="1665468"/>
                <a:ext cx="725595" cy="715553"/>
              </a:xfrm>
              <a:prstGeom prst="ellipse">
                <a:avLst/>
              </a:prstGeom>
              <a:solidFill>
                <a:srgbClr val="C00000">
                  <a:alpha val="38824"/>
                </a:srgbClr>
              </a:solidFill>
              <a:ln>
                <a:solidFill>
                  <a:srgbClr val="B34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6" name="Ovál 105"/>
              <p:cNvSpPr/>
              <p:nvPr/>
            </p:nvSpPr>
            <p:spPr>
              <a:xfrm>
                <a:off x="2900194" y="2474495"/>
                <a:ext cx="725595" cy="715553"/>
              </a:xfrm>
              <a:prstGeom prst="ellipse">
                <a:avLst/>
              </a:prstGeom>
              <a:solidFill>
                <a:srgbClr val="C00000">
                  <a:alpha val="38824"/>
                </a:srgbClr>
              </a:solidFill>
              <a:ln>
                <a:solidFill>
                  <a:srgbClr val="B34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  <p:sp>
            <p:nvSpPr>
              <p:cNvPr id="107" name="Ovál 106"/>
              <p:cNvSpPr/>
              <p:nvPr/>
            </p:nvSpPr>
            <p:spPr>
              <a:xfrm>
                <a:off x="2890629" y="3278525"/>
                <a:ext cx="725595" cy="715553"/>
              </a:xfrm>
              <a:prstGeom prst="ellipse">
                <a:avLst/>
              </a:prstGeom>
              <a:solidFill>
                <a:srgbClr val="C00000">
                  <a:alpha val="38824"/>
                </a:srgbClr>
              </a:solidFill>
              <a:ln>
                <a:solidFill>
                  <a:srgbClr val="B3424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1050" baseline="-25000" dirty="0">
                  <a:solidFill>
                    <a:schemeClr val="tx1"/>
                  </a:solidFill>
                  <a:latin typeface="Garamond" panose="02020404030301010803" pitchFamily="18" charset="0"/>
                </a:endParaRPr>
              </a:p>
            </p:txBody>
          </p:sp>
        </p:grpSp>
        <p:sp>
          <p:nvSpPr>
            <p:cNvPr id="58" name="TextovéPole 57"/>
            <p:cNvSpPr txBox="1"/>
            <p:nvPr/>
          </p:nvSpPr>
          <p:spPr>
            <a:xfrm>
              <a:off x="1764675" y="1619188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/>
                <a:t>x</a:t>
              </a:r>
              <a:r>
                <a:rPr lang="cs-CZ" baseline="-25000" smtClean="0"/>
                <a:t>2</a:t>
              </a:r>
              <a:endParaRPr lang="en-GB" baseline="-25000"/>
            </a:p>
          </p:txBody>
        </p:sp>
        <p:sp>
          <p:nvSpPr>
            <p:cNvPr id="59" name="TextovéPole 58"/>
            <p:cNvSpPr txBox="1"/>
            <p:nvPr/>
          </p:nvSpPr>
          <p:spPr>
            <a:xfrm>
              <a:off x="1766939" y="2434456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/>
                <a:t>x</a:t>
              </a:r>
              <a:r>
                <a:rPr lang="cs-CZ" baseline="-25000" smtClean="0"/>
                <a:t>3</a:t>
              </a:r>
              <a:endParaRPr lang="en-GB" baseline="-25000"/>
            </a:p>
          </p:txBody>
        </p:sp>
        <p:sp>
          <p:nvSpPr>
            <p:cNvPr id="60" name="TextovéPole 59"/>
            <p:cNvSpPr txBox="1"/>
            <p:nvPr/>
          </p:nvSpPr>
          <p:spPr>
            <a:xfrm>
              <a:off x="1764675" y="3216759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/>
                <a:t>x</a:t>
              </a:r>
              <a:r>
                <a:rPr lang="cs-CZ" baseline="-25000" smtClean="0"/>
                <a:t>4</a:t>
              </a:r>
              <a:endParaRPr lang="en-GB" baseline="-25000"/>
            </a:p>
          </p:txBody>
        </p:sp>
        <p:sp>
          <p:nvSpPr>
            <p:cNvPr id="61" name="Obdélník 60"/>
            <p:cNvSpPr/>
            <p:nvPr/>
          </p:nvSpPr>
          <p:spPr>
            <a:xfrm>
              <a:off x="3084210" y="1625517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mtClean="0"/>
                <a:t>w</a:t>
              </a:r>
              <a:r>
                <a:rPr lang="cs-CZ" baseline="-25000" smtClean="0"/>
                <a:t>2</a:t>
              </a:r>
              <a:endParaRPr lang="en-GB" baseline="-25000"/>
            </a:p>
          </p:txBody>
        </p:sp>
        <p:sp>
          <p:nvSpPr>
            <p:cNvPr id="62" name="Obdélník 61"/>
            <p:cNvSpPr/>
            <p:nvPr/>
          </p:nvSpPr>
          <p:spPr>
            <a:xfrm>
              <a:off x="3065768" y="2419482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dirty="0" smtClean="0"/>
                <a:t>w</a:t>
              </a:r>
              <a:r>
                <a:rPr lang="cs-CZ" baseline="-25000" dirty="0"/>
                <a:t>3</a:t>
              </a:r>
              <a:endParaRPr lang="en-GB" baseline="-25000" dirty="0"/>
            </a:p>
          </p:txBody>
        </p:sp>
        <p:sp>
          <p:nvSpPr>
            <p:cNvPr id="63" name="Obdélník 62"/>
            <p:cNvSpPr/>
            <p:nvPr/>
          </p:nvSpPr>
          <p:spPr>
            <a:xfrm>
              <a:off x="3079208" y="3228509"/>
              <a:ext cx="4106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smtClean="0"/>
                <a:t>w</a:t>
              </a:r>
              <a:r>
                <a:rPr lang="cs-CZ" baseline="-25000" smtClean="0"/>
                <a:t>4</a:t>
              </a:r>
              <a:endParaRPr lang="en-GB" baseline="-25000"/>
            </a:p>
          </p:txBody>
        </p:sp>
      </p:grpSp>
      <p:cxnSp>
        <p:nvCxnSpPr>
          <p:cNvPr id="95" name="Přímá spojnice 94"/>
          <p:cNvCxnSpPr/>
          <p:nvPr/>
        </p:nvCxnSpPr>
        <p:spPr>
          <a:xfrm>
            <a:off x="6217920" y="0"/>
            <a:ext cx="15240" cy="68580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196961" y="437516"/>
            <a:ext cx="4087004" cy="715530"/>
          </a:xfrm>
          <a:solidFill>
            <a:schemeClr val="bg1"/>
          </a:solidFill>
        </p:spPr>
        <p:txBody>
          <a:bodyPr/>
          <a:lstStyle/>
          <a:p>
            <a:r>
              <a:rPr lang="cs-CZ" b="1" dirty="0" smtClean="0">
                <a:solidFill>
                  <a:srgbClr val="043B7B"/>
                </a:solidFill>
              </a:rPr>
              <a:t>Neuronové sítě</a:t>
            </a:r>
            <a:endParaRPr lang="en-US" b="1" dirty="0">
              <a:solidFill>
                <a:srgbClr val="043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188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kupina 4"/>
          <p:cNvGrpSpPr/>
          <p:nvPr/>
        </p:nvGrpSpPr>
        <p:grpSpPr>
          <a:xfrm>
            <a:off x="1245511" y="4378711"/>
            <a:ext cx="8983872" cy="2200508"/>
            <a:chOff x="1245511" y="4378711"/>
            <a:chExt cx="8983872" cy="2200508"/>
          </a:xfrm>
        </p:grpSpPr>
        <p:sp>
          <p:nvSpPr>
            <p:cNvPr id="215" name="TextovéPole 214"/>
            <p:cNvSpPr txBox="1"/>
            <p:nvPr/>
          </p:nvSpPr>
          <p:spPr>
            <a:xfrm flipH="1">
              <a:off x="6929736" y="5910145"/>
              <a:ext cx="3299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b="1" dirty="0" smtClean="0"/>
                <a:t>Hluboké učení – sítě i se stovkami miliard parametrů!</a:t>
              </a:r>
              <a:endParaRPr lang="cs-CZ" b="1" dirty="0"/>
            </a:p>
          </p:txBody>
        </p:sp>
        <p:grpSp>
          <p:nvGrpSpPr>
            <p:cNvPr id="3" name="Skupina 2"/>
            <p:cNvGrpSpPr/>
            <p:nvPr/>
          </p:nvGrpSpPr>
          <p:grpSpPr>
            <a:xfrm>
              <a:off x="1245511" y="4378711"/>
              <a:ext cx="8820323" cy="2200508"/>
              <a:chOff x="1245511" y="4378711"/>
              <a:chExt cx="8820323" cy="2200508"/>
            </a:xfrm>
          </p:grpSpPr>
          <p:pic>
            <p:nvPicPr>
              <p:cNvPr id="200" name="Obrázek 19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45511" y="5344068"/>
                <a:ext cx="3586683" cy="740204"/>
              </a:xfrm>
              <a:prstGeom prst="rect">
                <a:avLst/>
              </a:prstGeom>
            </p:spPr>
          </p:pic>
          <p:grpSp>
            <p:nvGrpSpPr>
              <p:cNvPr id="221" name="Skupina 220"/>
              <p:cNvGrpSpPr/>
              <p:nvPr/>
            </p:nvGrpSpPr>
            <p:grpSpPr>
              <a:xfrm>
                <a:off x="5359093" y="4378711"/>
                <a:ext cx="4706741" cy="2200508"/>
                <a:chOff x="7202761" y="3137209"/>
                <a:chExt cx="4706741" cy="2200508"/>
              </a:xfrm>
            </p:grpSpPr>
            <p:pic>
              <p:nvPicPr>
                <p:cNvPr id="216" name="Obrázek 215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02761" y="3847170"/>
                  <a:ext cx="1167354" cy="1490547"/>
                </a:xfrm>
                <a:prstGeom prst="ellipse">
                  <a:avLst/>
                </a:prstGeom>
                <a:ln w="3175" cap="rnd">
                  <a:solidFill>
                    <a:srgbClr val="333333"/>
                  </a:solidFill>
                </a:ln>
                <a:effectLst>
                  <a:outerShdw blurRad="381000" dist="292100" dir="5400000" sx="-80000" sy="-18000" rotWithShape="0">
                    <a:srgbClr val="000000">
                      <a:alpha val="22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</p:spPr>
            </p:pic>
            <p:sp>
              <p:nvSpPr>
                <p:cNvPr id="217" name="Oválný bublinový popisek 216"/>
                <p:cNvSpPr/>
                <p:nvPr/>
              </p:nvSpPr>
              <p:spPr>
                <a:xfrm>
                  <a:off x="8311376" y="3137209"/>
                  <a:ext cx="3598126" cy="1204332"/>
                </a:xfrm>
                <a:prstGeom prst="wedgeEllipseCallout">
                  <a:avLst>
                    <a:gd name="adj1" fmla="val -58703"/>
                    <a:gd name="adj2" fmla="val 74914"/>
                  </a:avLst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cs-CZ" dirty="0">
                      <a:solidFill>
                        <a:schemeClr val="tx1"/>
                      </a:solidFill>
                    </a:rPr>
                    <a:t>Se čtyřmi parametry dokážu nafitovat i slona, s pěti bude vrtět </a:t>
                  </a:r>
                  <a:r>
                    <a:rPr lang="cs-CZ" dirty="0" smtClean="0">
                      <a:solidFill>
                        <a:schemeClr val="tx1"/>
                      </a:solidFill>
                    </a:rPr>
                    <a:t>chobotem</a:t>
                  </a:r>
                  <a:r>
                    <a:rPr lang="cs-CZ" dirty="0">
                      <a:solidFill>
                        <a:schemeClr val="tx1"/>
                      </a:solidFill>
                    </a:rPr>
                    <a:t>.</a:t>
                  </a:r>
                </a:p>
              </p:txBody>
            </p:sp>
          </p:grpSp>
        </p:grpSp>
      </p:grpSp>
      <p:grpSp>
        <p:nvGrpSpPr>
          <p:cNvPr id="2" name="Skupina 1"/>
          <p:cNvGrpSpPr/>
          <p:nvPr/>
        </p:nvGrpSpPr>
        <p:grpSpPr>
          <a:xfrm>
            <a:off x="3666853" y="340800"/>
            <a:ext cx="6862883" cy="3985835"/>
            <a:chOff x="3666853" y="340800"/>
            <a:chExt cx="6862883" cy="3985835"/>
          </a:xfrm>
        </p:grpSpPr>
        <p:sp>
          <p:nvSpPr>
            <p:cNvPr id="197" name="TextovéPole 196"/>
            <p:cNvSpPr txBox="1"/>
            <p:nvPr/>
          </p:nvSpPr>
          <p:spPr>
            <a:xfrm>
              <a:off x="3666853" y="349301"/>
              <a:ext cx="724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Vstup</a:t>
              </a:r>
              <a:endParaRPr lang="cs-CZ" dirty="0"/>
            </a:p>
          </p:txBody>
        </p:sp>
        <p:sp>
          <p:nvSpPr>
            <p:cNvPr id="198" name="TextovéPole 197"/>
            <p:cNvSpPr txBox="1"/>
            <p:nvPr/>
          </p:nvSpPr>
          <p:spPr>
            <a:xfrm>
              <a:off x="6280164" y="340800"/>
              <a:ext cx="13487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Skryté vrstvy</a:t>
              </a:r>
              <a:endParaRPr lang="cs-CZ" dirty="0"/>
            </a:p>
          </p:txBody>
        </p:sp>
        <p:grpSp>
          <p:nvGrpSpPr>
            <p:cNvPr id="284" name="Skupina 283"/>
            <p:cNvGrpSpPr/>
            <p:nvPr/>
          </p:nvGrpSpPr>
          <p:grpSpPr>
            <a:xfrm>
              <a:off x="3843473" y="710132"/>
              <a:ext cx="6686263" cy="3616503"/>
              <a:chOff x="526966" y="1263804"/>
              <a:chExt cx="6686263" cy="3616503"/>
            </a:xfrm>
          </p:grpSpPr>
          <p:sp>
            <p:nvSpPr>
              <p:cNvPr id="199" name="TextovéPole 198"/>
              <p:cNvSpPr txBox="1"/>
              <p:nvPr/>
            </p:nvSpPr>
            <p:spPr>
              <a:xfrm>
                <a:off x="6392170" y="1921128"/>
                <a:ext cx="8210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dirty="0" smtClean="0"/>
                  <a:t>Výstup</a:t>
                </a:r>
                <a:endParaRPr lang="cs-CZ" dirty="0"/>
              </a:p>
            </p:txBody>
          </p:sp>
          <p:grpSp>
            <p:nvGrpSpPr>
              <p:cNvPr id="218" name="Skupina 217"/>
              <p:cNvGrpSpPr/>
              <p:nvPr/>
            </p:nvGrpSpPr>
            <p:grpSpPr>
              <a:xfrm>
                <a:off x="526966" y="1263804"/>
                <a:ext cx="6673849" cy="3616503"/>
                <a:chOff x="3106615" y="1427356"/>
                <a:chExt cx="6673849" cy="3616503"/>
              </a:xfrm>
            </p:grpSpPr>
            <p:sp>
              <p:nvSpPr>
                <p:cNvPr id="4" name="Ovál 3"/>
                <p:cNvSpPr/>
                <p:nvPr/>
              </p:nvSpPr>
              <p:spPr>
                <a:xfrm>
                  <a:off x="3118338" y="1805354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 sz="1100" baseline="-25000" dirty="0"/>
                </a:p>
              </p:txBody>
            </p:sp>
            <p:sp>
              <p:nvSpPr>
                <p:cNvPr id="8" name="Ovál 7"/>
                <p:cNvSpPr/>
                <p:nvPr/>
              </p:nvSpPr>
              <p:spPr>
                <a:xfrm>
                  <a:off x="3112719" y="2520462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9" name="Ovál 8"/>
                <p:cNvSpPr/>
                <p:nvPr/>
              </p:nvSpPr>
              <p:spPr>
                <a:xfrm>
                  <a:off x="3112719" y="3229707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0" name="Ovál 9"/>
                <p:cNvSpPr/>
                <p:nvPr/>
              </p:nvSpPr>
              <p:spPr>
                <a:xfrm>
                  <a:off x="3106615" y="3950678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1" name="Ovál 10"/>
                <p:cNvSpPr/>
                <p:nvPr/>
              </p:nvSpPr>
              <p:spPr>
                <a:xfrm>
                  <a:off x="4548554" y="1799492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2" name="Ovál 11"/>
                <p:cNvSpPr/>
                <p:nvPr/>
              </p:nvSpPr>
              <p:spPr>
                <a:xfrm>
                  <a:off x="4542935" y="2514600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3" name="Ovál 12"/>
                <p:cNvSpPr/>
                <p:nvPr/>
              </p:nvSpPr>
              <p:spPr>
                <a:xfrm>
                  <a:off x="4542935" y="3223845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4" name="Ovál 13"/>
                <p:cNvSpPr/>
                <p:nvPr/>
              </p:nvSpPr>
              <p:spPr>
                <a:xfrm>
                  <a:off x="4536831" y="3944816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5" name="Ovál 14"/>
                <p:cNvSpPr/>
                <p:nvPr/>
              </p:nvSpPr>
              <p:spPr>
                <a:xfrm>
                  <a:off x="5990492" y="1811216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6" name="Ovál 15"/>
                <p:cNvSpPr/>
                <p:nvPr/>
              </p:nvSpPr>
              <p:spPr>
                <a:xfrm>
                  <a:off x="5984873" y="2526324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7" name="Ovál 16"/>
                <p:cNvSpPr/>
                <p:nvPr/>
              </p:nvSpPr>
              <p:spPr>
                <a:xfrm>
                  <a:off x="5984873" y="3235569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8" name="Ovál 17"/>
                <p:cNvSpPr/>
                <p:nvPr/>
              </p:nvSpPr>
              <p:spPr>
                <a:xfrm>
                  <a:off x="5978769" y="3956540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9" name="Ovál 18"/>
                <p:cNvSpPr/>
                <p:nvPr/>
              </p:nvSpPr>
              <p:spPr>
                <a:xfrm>
                  <a:off x="7432430" y="1811216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0" name="Ovál 19"/>
                <p:cNvSpPr/>
                <p:nvPr/>
              </p:nvSpPr>
              <p:spPr>
                <a:xfrm>
                  <a:off x="7426811" y="2526324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1" name="Ovál 20"/>
                <p:cNvSpPr/>
                <p:nvPr/>
              </p:nvSpPr>
              <p:spPr>
                <a:xfrm>
                  <a:off x="7426811" y="3235569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2" name="Ovál 21"/>
                <p:cNvSpPr/>
                <p:nvPr/>
              </p:nvSpPr>
              <p:spPr>
                <a:xfrm>
                  <a:off x="7420707" y="3956540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3" name="Ovál 22"/>
                <p:cNvSpPr/>
                <p:nvPr/>
              </p:nvSpPr>
              <p:spPr>
                <a:xfrm>
                  <a:off x="3112719" y="4677997"/>
                  <a:ext cx="360000" cy="360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4" name="Ovál 23"/>
                <p:cNvSpPr/>
                <p:nvPr/>
              </p:nvSpPr>
              <p:spPr>
                <a:xfrm>
                  <a:off x="4542935" y="4672135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5" name="Ovál 24"/>
                <p:cNvSpPr/>
                <p:nvPr/>
              </p:nvSpPr>
              <p:spPr>
                <a:xfrm>
                  <a:off x="5984873" y="4683859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6" name="Ovál 25"/>
                <p:cNvSpPr/>
                <p:nvPr/>
              </p:nvSpPr>
              <p:spPr>
                <a:xfrm>
                  <a:off x="7426811" y="4683859"/>
                  <a:ext cx="360000" cy="360000"/>
                </a:xfrm>
                <a:prstGeom prst="ellipse">
                  <a:avLst/>
                </a:prstGeom>
                <a:solidFill>
                  <a:srgbClr val="DA828B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7" name="Ovál 26"/>
                <p:cNvSpPr/>
                <p:nvPr/>
              </p:nvSpPr>
              <p:spPr>
                <a:xfrm>
                  <a:off x="9060464" y="3808815"/>
                  <a:ext cx="720000" cy="720000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 dirty="0"/>
                </a:p>
              </p:txBody>
            </p:sp>
            <p:cxnSp>
              <p:nvCxnSpPr>
                <p:cNvPr id="30" name="Přímá spojnice 29"/>
                <p:cNvCxnSpPr>
                  <a:stCxn id="4" idx="6"/>
                  <a:endCxn id="24" idx="2"/>
                </p:cNvCxnSpPr>
                <p:nvPr/>
              </p:nvCxnSpPr>
              <p:spPr>
                <a:xfrm>
                  <a:off x="3478338" y="1985354"/>
                  <a:ext cx="1064597" cy="2866781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Přímá spojnice 31"/>
                <p:cNvCxnSpPr>
                  <a:stCxn id="4" idx="6"/>
                  <a:endCxn id="14" idx="2"/>
                </p:cNvCxnSpPr>
                <p:nvPr/>
              </p:nvCxnSpPr>
              <p:spPr>
                <a:xfrm>
                  <a:off x="3478338" y="1985354"/>
                  <a:ext cx="1058493" cy="213946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Přímá spojnice 33"/>
                <p:cNvCxnSpPr>
                  <a:stCxn id="4" idx="6"/>
                  <a:endCxn id="13" idx="2"/>
                </p:cNvCxnSpPr>
                <p:nvPr/>
              </p:nvCxnSpPr>
              <p:spPr>
                <a:xfrm>
                  <a:off x="3478338" y="1985354"/>
                  <a:ext cx="1064597" cy="1418491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Přímá spojnice 35"/>
                <p:cNvCxnSpPr>
                  <a:stCxn id="4" idx="6"/>
                  <a:endCxn id="12" idx="2"/>
                </p:cNvCxnSpPr>
                <p:nvPr/>
              </p:nvCxnSpPr>
              <p:spPr>
                <a:xfrm>
                  <a:off x="3478338" y="1985354"/>
                  <a:ext cx="1064597" cy="70924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Přímá spojnice 37"/>
                <p:cNvCxnSpPr>
                  <a:stCxn id="4" idx="6"/>
                  <a:endCxn id="11" idx="2"/>
                </p:cNvCxnSpPr>
                <p:nvPr/>
              </p:nvCxnSpPr>
              <p:spPr>
                <a:xfrm flipV="1">
                  <a:off x="3478338" y="1979492"/>
                  <a:ext cx="1070216" cy="586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Přímá spojnice 39"/>
                <p:cNvCxnSpPr>
                  <a:stCxn id="8" idx="6"/>
                  <a:endCxn id="11" idx="2"/>
                </p:cNvCxnSpPr>
                <p:nvPr/>
              </p:nvCxnSpPr>
              <p:spPr>
                <a:xfrm flipV="1">
                  <a:off x="3472719" y="1979492"/>
                  <a:ext cx="1075835" cy="72097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Přímá spojnice 41"/>
                <p:cNvCxnSpPr>
                  <a:stCxn id="8" idx="6"/>
                  <a:endCxn id="12" idx="2"/>
                </p:cNvCxnSpPr>
                <p:nvPr/>
              </p:nvCxnSpPr>
              <p:spPr>
                <a:xfrm flipV="1">
                  <a:off x="3472719" y="2694600"/>
                  <a:ext cx="1070216" cy="586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Přímá spojnice 43"/>
                <p:cNvCxnSpPr>
                  <a:stCxn id="8" idx="6"/>
                  <a:endCxn id="13" idx="2"/>
                </p:cNvCxnSpPr>
                <p:nvPr/>
              </p:nvCxnSpPr>
              <p:spPr>
                <a:xfrm>
                  <a:off x="3472719" y="2700462"/>
                  <a:ext cx="1070216" cy="70338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Přímá spojnice 45"/>
                <p:cNvCxnSpPr>
                  <a:stCxn id="8" idx="6"/>
                  <a:endCxn id="14" idx="2"/>
                </p:cNvCxnSpPr>
                <p:nvPr/>
              </p:nvCxnSpPr>
              <p:spPr>
                <a:xfrm>
                  <a:off x="3472719" y="2700462"/>
                  <a:ext cx="1064112" cy="142435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Přímá spojnice 47"/>
                <p:cNvCxnSpPr>
                  <a:stCxn id="8" idx="6"/>
                  <a:endCxn id="24" idx="2"/>
                </p:cNvCxnSpPr>
                <p:nvPr/>
              </p:nvCxnSpPr>
              <p:spPr>
                <a:xfrm>
                  <a:off x="3472719" y="2700462"/>
                  <a:ext cx="1070216" cy="2151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Přímá spojnice 49"/>
                <p:cNvCxnSpPr>
                  <a:stCxn id="9" idx="6"/>
                  <a:endCxn id="11" idx="2"/>
                </p:cNvCxnSpPr>
                <p:nvPr/>
              </p:nvCxnSpPr>
              <p:spPr>
                <a:xfrm flipV="1">
                  <a:off x="3472719" y="1979492"/>
                  <a:ext cx="1075835" cy="143021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Přímá spojnice 51"/>
                <p:cNvCxnSpPr>
                  <a:stCxn id="9" idx="6"/>
                  <a:endCxn id="12" idx="2"/>
                </p:cNvCxnSpPr>
                <p:nvPr/>
              </p:nvCxnSpPr>
              <p:spPr>
                <a:xfrm flipV="1">
                  <a:off x="3472719" y="2694600"/>
                  <a:ext cx="1070216" cy="715107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Přímá spojnice 53"/>
                <p:cNvCxnSpPr>
                  <a:stCxn id="9" idx="6"/>
                  <a:endCxn id="13" idx="2"/>
                </p:cNvCxnSpPr>
                <p:nvPr/>
              </p:nvCxnSpPr>
              <p:spPr>
                <a:xfrm flipV="1">
                  <a:off x="3472719" y="3403845"/>
                  <a:ext cx="1070216" cy="586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Přímá spojnice 55"/>
                <p:cNvCxnSpPr>
                  <a:stCxn id="9" idx="6"/>
                  <a:endCxn id="14" idx="2"/>
                </p:cNvCxnSpPr>
                <p:nvPr/>
              </p:nvCxnSpPr>
              <p:spPr>
                <a:xfrm>
                  <a:off x="3472719" y="3409707"/>
                  <a:ext cx="1064112" cy="71510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Přímá spojnice 57"/>
                <p:cNvCxnSpPr>
                  <a:endCxn id="24" idx="2"/>
                </p:cNvCxnSpPr>
                <p:nvPr/>
              </p:nvCxnSpPr>
              <p:spPr>
                <a:xfrm>
                  <a:off x="3511061" y="3411416"/>
                  <a:ext cx="1031874" cy="144071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Přímá spojnice 59"/>
                <p:cNvCxnSpPr>
                  <a:stCxn id="10" idx="6"/>
                  <a:endCxn id="11" idx="2"/>
                </p:cNvCxnSpPr>
                <p:nvPr/>
              </p:nvCxnSpPr>
              <p:spPr>
                <a:xfrm flipV="1">
                  <a:off x="3466615" y="1979492"/>
                  <a:ext cx="1081939" cy="215118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Přímá spojnice 61"/>
                <p:cNvCxnSpPr>
                  <a:stCxn id="10" idx="6"/>
                  <a:endCxn id="12" idx="2"/>
                </p:cNvCxnSpPr>
                <p:nvPr/>
              </p:nvCxnSpPr>
              <p:spPr>
                <a:xfrm flipV="1">
                  <a:off x="3466615" y="2694600"/>
                  <a:ext cx="1076320" cy="1436078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Přímá spojnice 63"/>
                <p:cNvCxnSpPr>
                  <a:endCxn id="13" idx="2"/>
                </p:cNvCxnSpPr>
                <p:nvPr/>
              </p:nvCxnSpPr>
              <p:spPr>
                <a:xfrm flipV="1">
                  <a:off x="3505200" y="3403845"/>
                  <a:ext cx="1037735" cy="716817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Přímá spojnice 65"/>
                <p:cNvCxnSpPr>
                  <a:stCxn id="10" idx="6"/>
                  <a:endCxn id="14" idx="2"/>
                </p:cNvCxnSpPr>
                <p:nvPr/>
              </p:nvCxnSpPr>
              <p:spPr>
                <a:xfrm flipV="1">
                  <a:off x="3466615" y="4124816"/>
                  <a:ext cx="1070216" cy="586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Přímá spojnice 67"/>
                <p:cNvCxnSpPr>
                  <a:stCxn id="10" idx="6"/>
                  <a:endCxn id="24" idx="2"/>
                </p:cNvCxnSpPr>
                <p:nvPr/>
              </p:nvCxnSpPr>
              <p:spPr>
                <a:xfrm>
                  <a:off x="3466615" y="4130678"/>
                  <a:ext cx="1076320" cy="721457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Přímá spojnice 69"/>
                <p:cNvCxnSpPr>
                  <a:stCxn id="23" idx="6"/>
                  <a:endCxn id="24" idx="2"/>
                </p:cNvCxnSpPr>
                <p:nvPr/>
              </p:nvCxnSpPr>
              <p:spPr>
                <a:xfrm flipV="1">
                  <a:off x="3472719" y="4852135"/>
                  <a:ext cx="1070216" cy="586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Přímá spojnice 71"/>
                <p:cNvCxnSpPr>
                  <a:stCxn id="23" idx="6"/>
                  <a:endCxn id="14" idx="2"/>
                </p:cNvCxnSpPr>
                <p:nvPr/>
              </p:nvCxnSpPr>
              <p:spPr>
                <a:xfrm flipV="1">
                  <a:off x="3472719" y="4124816"/>
                  <a:ext cx="1064112" cy="733181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Přímá spojnice 73"/>
                <p:cNvCxnSpPr>
                  <a:stCxn id="23" idx="6"/>
                  <a:endCxn id="13" idx="2"/>
                </p:cNvCxnSpPr>
                <p:nvPr/>
              </p:nvCxnSpPr>
              <p:spPr>
                <a:xfrm flipV="1">
                  <a:off x="3472719" y="3403845"/>
                  <a:ext cx="1070216" cy="145415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Přímá spojnice 75"/>
                <p:cNvCxnSpPr>
                  <a:stCxn id="23" idx="6"/>
                  <a:endCxn id="12" idx="2"/>
                </p:cNvCxnSpPr>
                <p:nvPr/>
              </p:nvCxnSpPr>
              <p:spPr>
                <a:xfrm flipV="1">
                  <a:off x="3472719" y="2694600"/>
                  <a:ext cx="1070216" cy="2163397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Přímá spojnice 77"/>
                <p:cNvCxnSpPr>
                  <a:stCxn id="23" idx="6"/>
                  <a:endCxn id="11" idx="2"/>
                </p:cNvCxnSpPr>
                <p:nvPr/>
              </p:nvCxnSpPr>
              <p:spPr>
                <a:xfrm flipV="1">
                  <a:off x="3472719" y="1979492"/>
                  <a:ext cx="1075835" cy="287850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Přímá spojnice 79"/>
                <p:cNvCxnSpPr>
                  <a:stCxn id="11" idx="6"/>
                  <a:endCxn id="15" idx="2"/>
                </p:cNvCxnSpPr>
                <p:nvPr/>
              </p:nvCxnSpPr>
              <p:spPr>
                <a:xfrm>
                  <a:off x="4908554" y="1979492"/>
                  <a:ext cx="1081938" cy="1172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Přímá spojnice 81"/>
                <p:cNvCxnSpPr>
                  <a:stCxn id="11" idx="6"/>
                  <a:endCxn id="16" idx="2"/>
                </p:cNvCxnSpPr>
                <p:nvPr/>
              </p:nvCxnSpPr>
              <p:spPr>
                <a:xfrm>
                  <a:off x="4908554" y="1979492"/>
                  <a:ext cx="1076319" cy="72683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Přímá spojnice 83"/>
                <p:cNvCxnSpPr>
                  <a:stCxn id="11" idx="6"/>
                  <a:endCxn id="17" idx="2"/>
                </p:cNvCxnSpPr>
                <p:nvPr/>
              </p:nvCxnSpPr>
              <p:spPr>
                <a:xfrm>
                  <a:off x="4908554" y="1979492"/>
                  <a:ext cx="1076319" cy="1436077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Přímá spojnice 85"/>
                <p:cNvCxnSpPr>
                  <a:stCxn id="11" idx="6"/>
                  <a:endCxn id="18" idx="2"/>
                </p:cNvCxnSpPr>
                <p:nvPr/>
              </p:nvCxnSpPr>
              <p:spPr>
                <a:xfrm>
                  <a:off x="4908554" y="1979492"/>
                  <a:ext cx="1070215" cy="2157048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Přímá spojnice 87"/>
                <p:cNvCxnSpPr>
                  <a:stCxn id="11" idx="6"/>
                  <a:endCxn id="25" idx="2"/>
                </p:cNvCxnSpPr>
                <p:nvPr/>
              </p:nvCxnSpPr>
              <p:spPr>
                <a:xfrm>
                  <a:off x="4908554" y="1979492"/>
                  <a:ext cx="1076319" cy="2884367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Přímá spojnice 89"/>
                <p:cNvCxnSpPr>
                  <a:stCxn id="12" idx="6"/>
                  <a:endCxn id="15" idx="2"/>
                </p:cNvCxnSpPr>
                <p:nvPr/>
              </p:nvCxnSpPr>
              <p:spPr>
                <a:xfrm flipV="1">
                  <a:off x="4902935" y="1991216"/>
                  <a:ext cx="1087557" cy="70338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Přímá spojnice 91"/>
                <p:cNvCxnSpPr>
                  <a:stCxn id="12" idx="6"/>
                  <a:endCxn id="16" idx="2"/>
                </p:cNvCxnSpPr>
                <p:nvPr/>
              </p:nvCxnSpPr>
              <p:spPr>
                <a:xfrm>
                  <a:off x="4902935" y="2694600"/>
                  <a:ext cx="1081938" cy="1172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Přímá spojnice 93"/>
                <p:cNvCxnSpPr>
                  <a:stCxn id="12" idx="6"/>
                  <a:endCxn id="17" idx="2"/>
                </p:cNvCxnSpPr>
                <p:nvPr/>
              </p:nvCxnSpPr>
              <p:spPr>
                <a:xfrm>
                  <a:off x="4902935" y="2694600"/>
                  <a:ext cx="1081938" cy="7209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Přímá spojnice 95"/>
                <p:cNvCxnSpPr>
                  <a:stCxn id="12" idx="6"/>
                  <a:endCxn id="18" idx="2"/>
                </p:cNvCxnSpPr>
                <p:nvPr/>
              </p:nvCxnSpPr>
              <p:spPr>
                <a:xfrm>
                  <a:off x="4902935" y="2694600"/>
                  <a:ext cx="1075834" cy="144194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Přímá spojnice 97"/>
                <p:cNvCxnSpPr>
                  <a:stCxn id="12" idx="6"/>
                  <a:endCxn id="25" idx="2"/>
                </p:cNvCxnSpPr>
                <p:nvPr/>
              </p:nvCxnSpPr>
              <p:spPr>
                <a:xfrm>
                  <a:off x="4902935" y="2694600"/>
                  <a:ext cx="1081938" cy="216925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Přímá spojnice 99"/>
                <p:cNvCxnSpPr>
                  <a:stCxn id="13" idx="6"/>
                  <a:endCxn id="15" idx="2"/>
                </p:cNvCxnSpPr>
                <p:nvPr/>
              </p:nvCxnSpPr>
              <p:spPr>
                <a:xfrm flipV="1">
                  <a:off x="4902935" y="1991216"/>
                  <a:ext cx="1087557" cy="141262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Přímá spojnice 101"/>
                <p:cNvCxnSpPr>
                  <a:stCxn id="13" idx="6"/>
                  <a:endCxn id="16" idx="2"/>
                </p:cNvCxnSpPr>
                <p:nvPr/>
              </p:nvCxnSpPr>
              <p:spPr>
                <a:xfrm flipV="1">
                  <a:off x="4902935" y="2706324"/>
                  <a:ext cx="1081938" cy="697521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Přímá spojnice 103"/>
                <p:cNvCxnSpPr>
                  <a:stCxn id="13" idx="6"/>
                  <a:endCxn id="17" idx="2"/>
                </p:cNvCxnSpPr>
                <p:nvPr/>
              </p:nvCxnSpPr>
              <p:spPr>
                <a:xfrm>
                  <a:off x="4902935" y="3403845"/>
                  <a:ext cx="1081938" cy="1172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Přímá spojnice 105"/>
                <p:cNvCxnSpPr>
                  <a:stCxn id="13" idx="6"/>
                  <a:endCxn id="18" idx="2"/>
                </p:cNvCxnSpPr>
                <p:nvPr/>
              </p:nvCxnSpPr>
              <p:spPr>
                <a:xfrm>
                  <a:off x="4902935" y="3403845"/>
                  <a:ext cx="1075834" cy="73269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Přímá spojnice 107"/>
                <p:cNvCxnSpPr>
                  <a:stCxn id="13" idx="6"/>
                  <a:endCxn id="25" idx="2"/>
                </p:cNvCxnSpPr>
                <p:nvPr/>
              </p:nvCxnSpPr>
              <p:spPr>
                <a:xfrm>
                  <a:off x="4902935" y="3403845"/>
                  <a:ext cx="1081938" cy="146001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Přímá spojnice 111"/>
                <p:cNvCxnSpPr>
                  <a:stCxn id="14" idx="6"/>
                  <a:endCxn id="15" idx="2"/>
                </p:cNvCxnSpPr>
                <p:nvPr/>
              </p:nvCxnSpPr>
              <p:spPr>
                <a:xfrm flipV="1">
                  <a:off x="4896831" y="1991216"/>
                  <a:ext cx="1093661" cy="213360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Přímá spojnice 113"/>
                <p:cNvCxnSpPr>
                  <a:stCxn id="14" idx="6"/>
                  <a:endCxn id="16" idx="2"/>
                </p:cNvCxnSpPr>
                <p:nvPr/>
              </p:nvCxnSpPr>
              <p:spPr>
                <a:xfrm flipV="1">
                  <a:off x="4896831" y="2706324"/>
                  <a:ext cx="1088042" cy="141849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Přímá spojnice 115"/>
                <p:cNvCxnSpPr>
                  <a:stCxn id="14" idx="6"/>
                  <a:endCxn id="17" idx="2"/>
                </p:cNvCxnSpPr>
                <p:nvPr/>
              </p:nvCxnSpPr>
              <p:spPr>
                <a:xfrm flipV="1">
                  <a:off x="4896831" y="3415569"/>
                  <a:ext cx="1088042" cy="709247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Přímá spojnice 117"/>
                <p:cNvCxnSpPr>
                  <a:stCxn id="14" idx="6"/>
                  <a:endCxn id="18" idx="2"/>
                </p:cNvCxnSpPr>
                <p:nvPr/>
              </p:nvCxnSpPr>
              <p:spPr>
                <a:xfrm>
                  <a:off x="4896831" y="4124816"/>
                  <a:ext cx="1081938" cy="1172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Přímá spojnice 119"/>
                <p:cNvCxnSpPr>
                  <a:stCxn id="14" idx="6"/>
                  <a:endCxn id="25" idx="2"/>
                </p:cNvCxnSpPr>
                <p:nvPr/>
              </p:nvCxnSpPr>
              <p:spPr>
                <a:xfrm>
                  <a:off x="4896831" y="4124816"/>
                  <a:ext cx="1088042" cy="73904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Přímá spojnice 121"/>
                <p:cNvCxnSpPr>
                  <a:stCxn id="24" idx="6"/>
                  <a:endCxn id="15" idx="2"/>
                </p:cNvCxnSpPr>
                <p:nvPr/>
              </p:nvCxnSpPr>
              <p:spPr>
                <a:xfrm flipV="1">
                  <a:off x="4902935" y="1991216"/>
                  <a:ext cx="1087557" cy="286091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Přímá spojnice 123"/>
                <p:cNvCxnSpPr>
                  <a:stCxn id="24" idx="6"/>
                  <a:endCxn id="16" idx="2"/>
                </p:cNvCxnSpPr>
                <p:nvPr/>
              </p:nvCxnSpPr>
              <p:spPr>
                <a:xfrm flipV="1">
                  <a:off x="4902935" y="2706324"/>
                  <a:ext cx="1081938" cy="2145811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Přímá spojnice 125"/>
                <p:cNvCxnSpPr>
                  <a:stCxn id="24" idx="6"/>
                  <a:endCxn id="17" idx="2"/>
                </p:cNvCxnSpPr>
                <p:nvPr/>
              </p:nvCxnSpPr>
              <p:spPr>
                <a:xfrm flipV="1">
                  <a:off x="4902935" y="3415569"/>
                  <a:ext cx="1081938" cy="143656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Přímá spojnice 127"/>
                <p:cNvCxnSpPr>
                  <a:stCxn id="24" idx="6"/>
                  <a:endCxn id="18" idx="2"/>
                </p:cNvCxnSpPr>
                <p:nvPr/>
              </p:nvCxnSpPr>
              <p:spPr>
                <a:xfrm flipV="1">
                  <a:off x="4902935" y="4136540"/>
                  <a:ext cx="1075834" cy="71559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Přímá spojnice 129"/>
                <p:cNvCxnSpPr>
                  <a:stCxn id="24" idx="6"/>
                  <a:endCxn id="25" idx="2"/>
                </p:cNvCxnSpPr>
                <p:nvPr/>
              </p:nvCxnSpPr>
              <p:spPr>
                <a:xfrm>
                  <a:off x="4902935" y="4852135"/>
                  <a:ext cx="1081938" cy="1172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Přímá spojnice 132"/>
                <p:cNvCxnSpPr>
                  <a:endCxn id="19" idx="2"/>
                </p:cNvCxnSpPr>
                <p:nvPr/>
              </p:nvCxnSpPr>
              <p:spPr>
                <a:xfrm flipV="1">
                  <a:off x="6383215" y="1991216"/>
                  <a:ext cx="1049215" cy="1707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Přímá spojnice 134"/>
                <p:cNvCxnSpPr>
                  <a:stCxn id="15" idx="6"/>
                  <a:endCxn id="20" idx="2"/>
                </p:cNvCxnSpPr>
                <p:nvPr/>
              </p:nvCxnSpPr>
              <p:spPr>
                <a:xfrm>
                  <a:off x="6350492" y="1991216"/>
                  <a:ext cx="1076319" cy="715108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Přímá spojnice 136"/>
                <p:cNvCxnSpPr>
                  <a:stCxn id="15" idx="6"/>
                  <a:endCxn id="21" idx="2"/>
                </p:cNvCxnSpPr>
                <p:nvPr/>
              </p:nvCxnSpPr>
              <p:spPr>
                <a:xfrm>
                  <a:off x="6350492" y="1991216"/>
                  <a:ext cx="1076319" cy="142435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Přímá spojnice 138"/>
                <p:cNvCxnSpPr>
                  <a:stCxn id="15" idx="6"/>
                  <a:endCxn id="22" idx="2"/>
                </p:cNvCxnSpPr>
                <p:nvPr/>
              </p:nvCxnSpPr>
              <p:spPr>
                <a:xfrm>
                  <a:off x="6350492" y="1991216"/>
                  <a:ext cx="1070215" cy="214532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Přímá spojnice 140"/>
                <p:cNvCxnSpPr>
                  <a:stCxn id="15" idx="6"/>
                  <a:endCxn id="26" idx="2"/>
                </p:cNvCxnSpPr>
                <p:nvPr/>
              </p:nvCxnSpPr>
              <p:spPr>
                <a:xfrm>
                  <a:off x="6350492" y="1991216"/>
                  <a:ext cx="1076319" cy="287264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Přímá spojnice 142"/>
                <p:cNvCxnSpPr>
                  <a:stCxn id="15" idx="6"/>
                  <a:endCxn id="15" idx="6"/>
                </p:cNvCxnSpPr>
                <p:nvPr/>
              </p:nvCxnSpPr>
              <p:spPr>
                <a:xfrm>
                  <a:off x="6350492" y="1991216"/>
                  <a:ext cx="0" cy="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Přímá spojnice 144"/>
                <p:cNvCxnSpPr>
                  <a:stCxn id="16" idx="6"/>
                  <a:endCxn id="19" idx="2"/>
                </p:cNvCxnSpPr>
                <p:nvPr/>
              </p:nvCxnSpPr>
              <p:spPr>
                <a:xfrm flipV="1">
                  <a:off x="6344873" y="1991216"/>
                  <a:ext cx="1087557" cy="715108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Přímá spojnice 146"/>
                <p:cNvCxnSpPr>
                  <a:stCxn id="16" idx="6"/>
                  <a:endCxn id="20" idx="2"/>
                </p:cNvCxnSpPr>
                <p:nvPr/>
              </p:nvCxnSpPr>
              <p:spPr>
                <a:xfrm>
                  <a:off x="6344873" y="2706324"/>
                  <a:ext cx="1081938" cy="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Přímá spojnice 148"/>
                <p:cNvCxnSpPr>
                  <a:stCxn id="16" idx="6"/>
                  <a:endCxn id="21" idx="2"/>
                </p:cNvCxnSpPr>
                <p:nvPr/>
              </p:nvCxnSpPr>
              <p:spPr>
                <a:xfrm>
                  <a:off x="6344873" y="2706324"/>
                  <a:ext cx="1081938" cy="70924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Přímá spojnice 150"/>
                <p:cNvCxnSpPr>
                  <a:stCxn id="16" idx="6"/>
                  <a:endCxn id="22" idx="2"/>
                </p:cNvCxnSpPr>
                <p:nvPr/>
              </p:nvCxnSpPr>
              <p:spPr>
                <a:xfrm>
                  <a:off x="6344873" y="2706324"/>
                  <a:ext cx="1075834" cy="143021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Přímá spojnice 152"/>
                <p:cNvCxnSpPr>
                  <a:stCxn id="16" idx="6"/>
                  <a:endCxn id="26" idx="2"/>
                </p:cNvCxnSpPr>
                <p:nvPr/>
              </p:nvCxnSpPr>
              <p:spPr>
                <a:xfrm>
                  <a:off x="6344873" y="2706324"/>
                  <a:ext cx="1081938" cy="215753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Přímá spojnice 154"/>
                <p:cNvCxnSpPr>
                  <a:stCxn id="17" idx="6"/>
                  <a:endCxn id="19" idx="2"/>
                </p:cNvCxnSpPr>
                <p:nvPr/>
              </p:nvCxnSpPr>
              <p:spPr>
                <a:xfrm flipV="1">
                  <a:off x="6344873" y="1991216"/>
                  <a:ext cx="1087557" cy="142435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Přímá spojnice 156"/>
                <p:cNvCxnSpPr>
                  <a:stCxn id="17" idx="6"/>
                  <a:endCxn id="20" idx="2"/>
                </p:cNvCxnSpPr>
                <p:nvPr/>
              </p:nvCxnSpPr>
              <p:spPr>
                <a:xfrm flipV="1">
                  <a:off x="6344873" y="2706324"/>
                  <a:ext cx="1081938" cy="70924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Přímá spojnice 159"/>
                <p:cNvCxnSpPr>
                  <a:stCxn id="17" idx="6"/>
                  <a:endCxn id="21" idx="2"/>
                </p:cNvCxnSpPr>
                <p:nvPr/>
              </p:nvCxnSpPr>
              <p:spPr>
                <a:xfrm>
                  <a:off x="6344873" y="3415569"/>
                  <a:ext cx="1081938" cy="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Přímá spojnice 161"/>
                <p:cNvCxnSpPr>
                  <a:stCxn id="17" idx="6"/>
                  <a:endCxn id="22" idx="2"/>
                </p:cNvCxnSpPr>
                <p:nvPr/>
              </p:nvCxnSpPr>
              <p:spPr>
                <a:xfrm>
                  <a:off x="6344873" y="3415569"/>
                  <a:ext cx="1075834" cy="720971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Přímá spojnice 163"/>
                <p:cNvCxnSpPr>
                  <a:stCxn id="17" idx="6"/>
                  <a:endCxn id="26" idx="2"/>
                </p:cNvCxnSpPr>
                <p:nvPr/>
              </p:nvCxnSpPr>
              <p:spPr>
                <a:xfrm>
                  <a:off x="6344873" y="3415569"/>
                  <a:ext cx="1081938" cy="144829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Přímá spojnice 165"/>
                <p:cNvCxnSpPr>
                  <a:stCxn id="18" idx="6"/>
                  <a:endCxn id="19" idx="2"/>
                </p:cNvCxnSpPr>
                <p:nvPr/>
              </p:nvCxnSpPr>
              <p:spPr>
                <a:xfrm flipV="1">
                  <a:off x="6338769" y="1991216"/>
                  <a:ext cx="1093661" cy="214532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Přímá spojnice 167"/>
                <p:cNvCxnSpPr>
                  <a:stCxn id="18" idx="6"/>
                  <a:endCxn id="20" idx="2"/>
                </p:cNvCxnSpPr>
                <p:nvPr/>
              </p:nvCxnSpPr>
              <p:spPr>
                <a:xfrm flipV="1">
                  <a:off x="6338769" y="2706324"/>
                  <a:ext cx="1088042" cy="143021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Přímá spojnice 169"/>
                <p:cNvCxnSpPr>
                  <a:stCxn id="18" idx="6"/>
                  <a:endCxn id="21" idx="2"/>
                </p:cNvCxnSpPr>
                <p:nvPr/>
              </p:nvCxnSpPr>
              <p:spPr>
                <a:xfrm flipV="1">
                  <a:off x="6338769" y="3415569"/>
                  <a:ext cx="1088042" cy="720971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Přímá spojnice 171"/>
                <p:cNvCxnSpPr>
                  <a:stCxn id="18" idx="6"/>
                  <a:endCxn id="22" idx="2"/>
                </p:cNvCxnSpPr>
                <p:nvPr/>
              </p:nvCxnSpPr>
              <p:spPr>
                <a:xfrm>
                  <a:off x="6338769" y="4136540"/>
                  <a:ext cx="1081938" cy="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Přímá spojnice 173"/>
                <p:cNvCxnSpPr>
                  <a:stCxn id="18" idx="6"/>
                  <a:endCxn id="26" idx="2"/>
                </p:cNvCxnSpPr>
                <p:nvPr/>
              </p:nvCxnSpPr>
              <p:spPr>
                <a:xfrm>
                  <a:off x="6338769" y="4136540"/>
                  <a:ext cx="1088042" cy="72731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Přímá spojnice 175"/>
                <p:cNvCxnSpPr>
                  <a:stCxn id="25" idx="6"/>
                  <a:endCxn id="26" idx="2"/>
                </p:cNvCxnSpPr>
                <p:nvPr/>
              </p:nvCxnSpPr>
              <p:spPr>
                <a:xfrm>
                  <a:off x="6344873" y="4863859"/>
                  <a:ext cx="1081938" cy="0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Přímá spojnice 177"/>
                <p:cNvCxnSpPr>
                  <a:stCxn id="25" idx="6"/>
                  <a:endCxn id="22" idx="2"/>
                </p:cNvCxnSpPr>
                <p:nvPr/>
              </p:nvCxnSpPr>
              <p:spPr>
                <a:xfrm flipV="1">
                  <a:off x="6344873" y="4136540"/>
                  <a:ext cx="1075834" cy="72731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Přímá spojnice 179"/>
                <p:cNvCxnSpPr>
                  <a:endCxn id="21" idx="2"/>
                </p:cNvCxnSpPr>
                <p:nvPr/>
              </p:nvCxnSpPr>
              <p:spPr>
                <a:xfrm flipV="1">
                  <a:off x="6377354" y="3415569"/>
                  <a:ext cx="1049457" cy="1449508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Přímá spojnice 181"/>
                <p:cNvCxnSpPr>
                  <a:stCxn id="25" idx="6"/>
                  <a:endCxn id="20" idx="2"/>
                </p:cNvCxnSpPr>
                <p:nvPr/>
              </p:nvCxnSpPr>
              <p:spPr>
                <a:xfrm flipV="1">
                  <a:off x="6344873" y="2706324"/>
                  <a:ext cx="1081938" cy="215753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Přímá spojnice 183"/>
                <p:cNvCxnSpPr>
                  <a:stCxn id="25" idx="6"/>
                  <a:endCxn id="19" idx="2"/>
                </p:cNvCxnSpPr>
                <p:nvPr/>
              </p:nvCxnSpPr>
              <p:spPr>
                <a:xfrm flipV="1">
                  <a:off x="6344873" y="1991216"/>
                  <a:ext cx="1087557" cy="287264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Přímá spojnice 185"/>
                <p:cNvCxnSpPr>
                  <a:stCxn id="19" idx="6"/>
                  <a:endCxn id="27" idx="2"/>
                </p:cNvCxnSpPr>
                <p:nvPr/>
              </p:nvCxnSpPr>
              <p:spPr>
                <a:xfrm>
                  <a:off x="7792430" y="1991216"/>
                  <a:ext cx="1268034" cy="217759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Přímá spojnice 187"/>
                <p:cNvCxnSpPr>
                  <a:stCxn id="20" idx="6"/>
                  <a:endCxn id="27" idx="2"/>
                </p:cNvCxnSpPr>
                <p:nvPr/>
              </p:nvCxnSpPr>
              <p:spPr>
                <a:xfrm>
                  <a:off x="7786811" y="2706324"/>
                  <a:ext cx="1273653" cy="1462491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Přímá spojnice 189"/>
                <p:cNvCxnSpPr>
                  <a:stCxn id="21" idx="6"/>
                  <a:endCxn id="27" idx="2"/>
                </p:cNvCxnSpPr>
                <p:nvPr/>
              </p:nvCxnSpPr>
              <p:spPr>
                <a:xfrm>
                  <a:off x="7786811" y="3415569"/>
                  <a:ext cx="1273653" cy="75324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Přímá spojnice 191"/>
                <p:cNvCxnSpPr>
                  <a:stCxn id="22" idx="6"/>
                  <a:endCxn id="27" idx="2"/>
                </p:cNvCxnSpPr>
                <p:nvPr/>
              </p:nvCxnSpPr>
              <p:spPr>
                <a:xfrm>
                  <a:off x="7780707" y="4136540"/>
                  <a:ext cx="1279757" cy="3227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Přímá spojnice 193"/>
                <p:cNvCxnSpPr>
                  <a:stCxn id="26" idx="6"/>
                  <a:endCxn id="27" idx="2"/>
                </p:cNvCxnSpPr>
                <p:nvPr/>
              </p:nvCxnSpPr>
              <p:spPr>
                <a:xfrm flipV="1">
                  <a:off x="7786811" y="4168815"/>
                  <a:ext cx="1273653" cy="695044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Přímá spojnice 194"/>
                <p:cNvCxnSpPr/>
                <p:nvPr/>
              </p:nvCxnSpPr>
              <p:spPr>
                <a:xfrm flipV="1">
                  <a:off x="3453536" y="3403845"/>
                  <a:ext cx="1070216" cy="5862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Přímá spojnice 195"/>
                <p:cNvCxnSpPr/>
                <p:nvPr/>
              </p:nvCxnSpPr>
              <p:spPr>
                <a:xfrm flipV="1">
                  <a:off x="3486017" y="3403845"/>
                  <a:ext cx="1037735" cy="716817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TextovéPole 201"/>
                <p:cNvSpPr txBox="1"/>
                <p:nvPr/>
              </p:nvSpPr>
              <p:spPr>
                <a:xfrm>
                  <a:off x="3144644" y="1754459"/>
                  <a:ext cx="362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x</a:t>
                  </a:r>
                  <a:r>
                    <a:rPr lang="cs-CZ" baseline="-25000" dirty="0" smtClean="0"/>
                    <a:t>1</a:t>
                  </a:r>
                  <a:endParaRPr lang="cs-CZ" baseline="-25000" dirty="0"/>
                </a:p>
              </p:txBody>
            </p:sp>
            <p:sp>
              <p:nvSpPr>
                <p:cNvPr id="203" name="TextovéPole 202"/>
                <p:cNvSpPr txBox="1"/>
                <p:nvPr/>
              </p:nvSpPr>
              <p:spPr>
                <a:xfrm>
                  <a:off x="3126058" y="2479289"/>
                  <a:ext cx="362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x</a:t>
                  </a:r>
                  <a:r>
                    <a:rPr lang="cs-CZ" baseline="-25000" dirty="0" smtClean="0"/>
                    <a:t>2</a:t>
                  </a:r>
                  <a:endParaRPr lang="cs-CZ" baseline="-25000" dirty="0"/>
                </a:p>
              </p:txBody>
            </p:sp>
            <p:sp>
              <p:nvSpPr>
                <p:cNvPr id="204" name="TextovéPole 203"/>
                <p:cNvSpPr txBox="1"/>
                <p:nvPr/>
              </p:nvSpPr>
              <p:spPr>
                <a:xfrm>
                  <a:off x="3126059" y="3207834"/>
                  <a:ext cx="362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x</a:t>
                  </a:r>
                  <a:r>
                    <a:rPr lang="cs-CZ" baseline="-25000" dirty="0" smtClean="0"/>
                    <a:t>3</a:t>
                  </a:r>
                  <a:endParaRPr lang="cs-CZ" baseline="-25000" dirty="0"/>
                </a:p>
              </p:txBody>
            </p:sp>
            <p:sp>
              <p:nvSpPr>
                <p:cNvPr id="205" name="TextovéPole 204"/>
                <p:cNvSpPr txBox="1"/>
                <p:nvPr/>
              </p:nvSpPr>
              <p:spPr>
                <a:xfrm>
                  <a:off x="3118625" y="3914079"/>
                  <a:ext cx="362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x</a:t>
                  </a:r>
                  <a:r>
                    <a:rPr lang="cs-CZ" baseline="-25000" dirty="0" smtClean="0"/>
                    <a:t>4</a:t>
                  </a:r>
                  <a:endParaRPr lang="cs-CZ" baseline="-25000" dirty="0"/>
                </a:p>
              </p:txBody>
            </p:sp>
            <p:sp>
              <p:nvSpPr>
                <p:cNvPr id="206" name="TextovéPole 205"/>
                <p:cNvSpPr txBox="1"/>
                <p:nvPr/>
              </p:nvSpPr>
              <p:spPr>
                <a:xfrm>
                  <a:off x="3118625" y="4642624"/>
                  <a:ext cx="3626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x</a:t>
                  </a:r>
                  <a:r>
                    <a:rPr lang="cs-CZ" baseline="-25000" dirty="0" smtClean="0"/>
                    <a:t>5</a:t>
                  </a:r>
                  <a:endParaRPr lang="cs-CZ" baseline="-25000" dirty="0"/>
                </a:p>
              </p:txBody>
            </p:sp>
            <p:sp>
              <p:nvSpPr>
                <p:cNvPr id="207" name="TextovéPole 206"/>
                <p:cNvSpPr txBox="1"/>
                <p:nvPr/>
              </p:nvSpPr>
              <p:spPr>
                <a:xfrm>
                  <a:off x="4564566" y="1427356"/>
                  <a:ext cx="373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h</a:t>
                  </a:r>
                  <a:r>
                    <a:rPr lang="cs-CZ" baseline="-25000" dirty="0" smtClean="0"/>
                    <a:t>1</a:t>
                  </a:r>
                  <a:endParaRPr lang="cs-CZ" baseline="-25000" dirty="0"/>
                </a:p>
              </p:txBody>
            </p:sp>
            <p:sp>
              <p:nvSpPr>
                <p:cNvPr id="208" name="TextovéPole 207"/>
                <p:cNvSpPr txBox="1"/>
                <p:nvPr/>
              </p:nvSpPr>
              <p:spPr>
                <a:xfrm>
                  <a:off x="5995640" y="1453375"/>
                  <a:ext cx="373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h</a:t>
                  </a:r>
                  <a:r>
                    <a:rPr lang="cs-CZ" baseline="-25000" dirty="0" smtClean="0"/>
                    <a:t>2</a:t>
                  </a:r>
                  <a:endParaRPr lang="cs-CZ" baseline="-25000" dirty="0"/>
                </a:p>
              </p:txBody>
            </p:sp>
            <p:sp>
              <p:nvSpPr>
                <p:cNvPr id="209" name="TextovéPole 208"/>
                <p:cNvSpPr txBox="1"/>
                <p:nvPr/>
              </p:nvSpPr>
              <p:spPr>
                <a:xfrm>
                  <a:off x="7408128" y="1445942"/>
                  <a:ext cx="3738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h</a:t>
                  </a:r>
                  <a:r>
                    <a:rPr lang="cs-CZ" baseline="-25000" dirty="0" smtClean="0"/>
                    <a:t>3</a:t>
                  </a:r>
                  <a:endParaRPr lang="cs-CZ" baseline="-25000" dirty="0"/>
                </a:p>
              </p:txBody>
            </p:sp>
            <p:sp>
              <p:nvSpPr>
                <p:cNvPr id="211" name="TextovéPole 210"/>
                <p:cNvSpPr txBox="1"/>
                <p:nvPr/>
              </p:nvSpPr>
              <p:spPr>
                <a:xfrm>
                  <a:off x="3865756" y="1680117"/>
                  <a:ext cx="4090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err="1" smtClean="0"/>
                    <a:t>w</a:t>
                  </a:r>
                  <a:r>
                    <a:rPr lang="cs-CZ" baseline="-25000" dirty="0" err="1" smtClean="0"/>
                    <a:t>ij</a:t>
                  </a:r>
                  <a:endParaRPr lang="cs-CZ" baseline="-25000" dirty="0"/>
                </a:p>
              </p:txBody>
            </p:sp>
            <p:sp>
              <p:nvSpPr>
                <p:cNvPr id="213" name="TextovéPole 212"/>
                <p:cNvSpPr txBox="1"/>
                <p:nvPr/>
              </p:nvSpPr>
              <p:spPr>
                <a:xfrm>
                  <a:off x="4572000" y="1761892"/>
                  <a:ext cx="33695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/>
                    <a:t>b</a:t>
                  </a:r>
                  <a:r>
                    <a:rPr lang="cs-CZ" baseline="-25000" dirty="0" smtClean="0"/>
                    <a:t>i</a:t>
                  </a:r>
                  <a:endParaRPr lang="cs-CZ" baseline="-25000" dirty="0"/>
                </a:p>
              </p:txBody>
            </p:sp>
          </p:grpSp>
          <p:sp>
            <p:nvSpPr>
              <p:cNvPr id="259" name="Ovál 258"/>
              <p:cNvSpPr/>
              <p:nvPr/>
            </p:nvSpPr>
            <p:spPr>
              <a:xfrm>
                <a:off x="6454795" y="2378498"/>
                <a:ext cx="720000" cy="720000"/>
              </a:xfrm>
              <a:prstGeom prst="ellipse">
                <a:avLst/>
              </a:prstGeom>
              <a:solidFill>
                <a:schemeClr val="accent6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261" name="Přímá spojnice 260"/>
              <p:cNvCxnSpPr>
                <a:stCxn id="26" idx="6"/>
                <a:endCxn id="259" idx="2"/>
              </p:cNvCxnSpPr>
              <p:nvPr/>
            </p:nvCxnSpPr>
            <p:spPr>
              <a:xfrm flipV="1">
                <a:off x="5207162" y="2738498"/>
                <a:ext cx="1247633" cy="196180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Přímá spojnice 262"/>
              <p:cNvCxnSpPr>
                <a:stCxn id="22" idx="6"/>
                <a:endCxn id="259" idx="2"/>
              </p:cNvCxnSpPr>
              <p:nvPr/>
            </p:nvCxnSpPr>
            <p:spPr>
              <a:xfrm flipV="1">
                <a:off x="5201058" y="2738498"/>
                <a:ext cx="1253737" cy="123449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Přímá spojnice 264"/>
              <p:cNvCxnSpPr>
                <a:stCxn id="21" idx="6"/>
                <a:endCxn id="259" idx="2"/>
              </p:cNvCxnSpPr>
              <p:nvPr/>
            </p:nvCxnSpPr>
            <p:spPr>
              <a:xfrm flipV="1">
                <a:off x="5207162" y="2738498"/>
                <a:ext cx="1247633" cy="51351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Přímá spojnice 266"/>
              <p:cNvCxnSpPr>
                <a:stCxn id="20" idx="6"/>
                <a:endCxn id="259" idx="2"/>
              </p:cNvCxnSpPr>
              <p:nvPr/>
            </p:nvCxnSpPr>
            <p:spPr>
              <a:xfrm>
                <a:off x="5207162" y="2542772"/>
                <a:ext cx="1247633" cy="19572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Přímá spojnice 268"/>
              <p:cNvCxnSpPr>
                <a:stCxn id="19" idx="6"/>
                <a:endCxn id="259" idx="2"/>
              </p:cNvCxnSpPr>
              <p:nvPr/>
            </p:nvCxnSpPr>
            <p:spPr>
              <a:xfrm>
                <a:off x="5212781" y="1827664"/>
                <a:ext cx="1242014" cy="9108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72" name="Obrázek 27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551343" y="3768300"/>
                <a:ext cx="592872" cy="592872"/>
              </a:xfrm>
              <a:prstGeom prst="rect">
                <a:avLst/>
              </a:prstGeom>
            </p:spPr>
          </p:pic>
          <p:pic>
            <p:nvPicPr>
              <p:cNvPr id="273" name="Obrázek 27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9565" y="2438401"/>
                <a:ext cx="698810" cy="698810"/>
              </a:xfrm>
              <a:prstGeom prst="rect">
                <a:avLst/>
              </a:prstGeom>
            </p:spPr>
          </p:pic>
        </p:grpSp>
      </p:grpSp>
      <p:pic>
        <p:nvPicPr>
          <p:cNvPr id="288" name="Obrázek 2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39" y="3129775"/>
            <a:ext cx="1131229" cy="1696844"/>
          </a:xfrm>
          <a:prstGeom prst="rect">
            <a:avLst/>
          </a:prstGeom>
        </p:spPr>
      </p:pic>
      <p:pic>
        <p:nvPicPr>
          <p:cNvPr id="285" name="Obrázek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99" y="1063083"/>
            <a:ext cx="1186985" cy="1780478"/>
          </a:xfrm>
          <a:prstGeom prst="rect">
            <a:avLst/>
          </a:prstGeom>
        </p:spPr>
      </p:pic>
      <p:sp>
        <p:nvSpPr>
          <p:cNvPr id="290" name="TextovéPole 289"/>
          <p:cNvSpPr txBox="1"/>
          <p:nvPr/>
        </p:nvSpPr>
        <p:spPr>
          <a:xfrm>
            <a:off x="1501698" y="58729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Data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7477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bdélník 34"/>
          <p:cNvSpPr/>
          <p:nvPr/>
        </p:nvSpPr>
        <p:spPr>
          <a:xfrm>
            <a:off x="3546002" y="185351"/>
            <a:ext cx="944220" cy="49221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7" name="TextovéPole 196"/>
          <p:cNvSpPr txBox="1"/>
          <p:nvPr/>
        </p:nvSpPr>
        <p:spPr>
          <a:xfrm>
            <a:off x="3546002" y="263344"/>
            <a:ext cx="94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mtClean="0">
                <a:latin typeface="Cascadia Code" panose="020B0609020000020004" pitchFamily="49" charset="0"/>
                <a:cs typeface="Cascadia Code" panose="020B0609020000020004" pitchFamily="49" charset="0"/>
              </a:rPr>
              <a:t>VSTUP</a:t>
            </a:r>
            <a:endParaRPr lang="cs-CZ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98" name="TextovéPole 197"/>
          <p:cNvSpPr txBox="1"/>
          <p:nvPr/>
        </p:nvSpPr>
        <p:spPr>
          <a:xfrm>
            <a:off x="4961754" y="258306"/>
            <a:ext cx="3848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mtClean="0">
                <a:latin typeface="Cascadia Code" panose="020B0609020000020004" pitchFamily="49" charset="0"/>
                <a:cs typeface="Cascadia Code" panose="020B0609020000020004" pitchFamily="49" charset="0"/>
              </a:rPr>
              <a:t>SKRYTÉ VRSTVY</a:t>
            </a:r>
            <a:endParaRPr lang="cs-CZ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99" name="TextovéPole 198"/>
          <p:cNvSpPr txBox="1"/>
          <p:nvPr/>
        </p:nvSpPr>
        <p:spPr>
          <a:xfrm>
            <a:off x="9524743" y="269589"/>
            <a:ext cx="1250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mtClean="0">
                <a:latin typeface="Cascadia Code" panose="020B0609020000020004" pitchFamily="49" charset="0"/>
                <a:cs typeface="Cascadia Code" panose="020B0609020000020004" pitchFamily="49" charset="0"/>
              </a:rPr>
              <a:t>VÝSTUP</a:t>
            </a:r>
            <a:endParaRPr lang="cs-CZ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11" name="Ovál 10"/>
          <p:cNvSpPr/>
          <p:nvPr/>
        </p:nvSpPr>
        <p:spPr>
          <a:xfrm>
            <a:off x="5285412" y="1082268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2" name="Ovál 11"/>
          <p:cNvSpPr/>
          <p:nvPr/>
        </p:nvSpPr>
        <p:spPr>
          <a:xfrm>
            <a:off x="5279793" y="179737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3" name="Ovál 12"/>
          <p:cNvSpPr/>
          <p:nvPr/>
        </p:nvSpPr>
        <p:spPr>
          <a:xfrm>
            <a:off x="5279793" y="2506621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ál 13"/>
          <p:cNvSpPr/>
          <p:nvPr/>
        </p:nvSpPr>
        <p:spPr>
          <a:xfrm>
            <a:off x="5273689" y="3227592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" name="Ovál 14"/>
          <p:cNvSpPr/>
          <p:nvPr/>
        </p:nvSpPr>
        <p:spPr>
          <a:xfrm>
            <a:off x="6727350" y="1093992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6" name="Ovál 15"/>
          <p:cNvSpPr/>
          <p:nvPr/>
        </p:nvSpPr>
        <p:spPr>
          <a:xfrm>
            <a:off x="6721731" y="1809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7" name="Ovál 16"/>
          <p:cNvSpPr/>
          <p:nvPr/>
        </p:nvSpPr>
        <p:spPr>
          <a:xfrm>
            <a:off x="6721731" y="251834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8" name="Ovál 17"/>
          <p:cNvSpPr/>
          <p:nvPr/>
        </p:nvSpPr>
        <p:spPr>
          <a:xfrm>
            <a:off x="6715627" y="323931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9" name="Ovál 18"/>
          <p:cNvSpPr/>
          <p:nvPr/>
        </p:nvSpPr>
        <p:spPr>
          <a:xfrm>
            <a:off x="8169288" y="1093992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0" name="Ovál 19"/>
          <p:cNvSpPr/>
          <p:nvPr/>
        </p:nvSpPr>
        <p:spPr>
          <a:xfrm>
            <a:off x="8163669" y="1809100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1" name="Ovál 20"/>
          <p:cNvSpPr/>
          <p:nvPr/>
        </p:nvSpPr>
        <p:spPr>
          <a:xfrm>
            <a:off x="8163669" y="251834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2" name="Ovál 21"/>
          <p:cNvSpPr/>
          <p:nvPr/>
        </p:nvSpPr>
        <p:spPr>
          <a:xfrm>
            <a:off x="8157565" y="3239316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4" name="Ovál 23"/>
          <p:cNvSpPr/>
          <p:nvPr/>
        </p:nvSpPr>
        <p:spPr>
          <a:xfrm>
            <a:off x="5279793" y="3954911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5" name="Ovál 24"/>
          <p:cNvSpPr/>
          <p:nvPr/>
        </p:nvSpPr>
        <p:spPr>
          <a:xfrm>
            <a:off x="6721731" y="396663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6" name="Ovál 25"/>
          <p:cNvSpPr/>
          <p:nvPr/>
        </p:nvSpPr>
        <p:spPr>
          <a:xfrm>
            <a:off x="8163669" y="3966635"/>
            <a:ext cx="360000" cy="36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7" name="Ovál 26"/>
          <p:cNvSpPr/>
          <p:nvPr/>
        </p:nvSpPr>
        <p:spPr>
          <a:xfrm>
            <a:off x="9797322" y="3091591"/>
            <a:ext cx="720000" cy="72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cxnSp>
        <p:nvCxnSpPr>
          <p:cNvPr id="30" name="Přímá spojnice 29"/>
          <p:cNvCxnSpPr>
            <a:stCxn id="4" idx="6"/>
            <a:endCxn id="24" idx="2"/>
          </p:cNvCxnSpPr>
          <p:nvPr/>
        </p:nvCxnSpPr>
        <p:spPr>
          <a:xfrm>
            <a:off x="4215196" y="1268130"/>
            <a:ext cx="1064597" cy="286678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Přímá spojnice 31"/>
          <p:cNvCxnSpPr>
            <a:stCxn id="4" idx="6"/>
            <a:endCxn id="14" idx="2"/>
          </p:cNvCxnSpPr>
          <p:nvPr/>
        </p:nvCxnSpPr>
        <p:spPr>
          <a:xfrm>
            <a:off x="4215196" y="1268130"/>
            <a:ext cx="1058493" cy="213946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Přímá spojnice 33"/>
          <p:cNvCxnSpPr>
            <a:stCxn id="4" idx="6"/>
            <a:endCxn id="13" idx="2"/>
          </p:cNvCxnSpPr>
          <p:nvPr/>
        </p:nvCxnSpPr>
        <p:spPr>
          <a:xfrm>
            <a:off x="4215196" y="1268130"/>
            <a:ext cx="1064597" cy="14184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Přímá spojnice 35"/>
          <p:cNvCxnSpPr>
            <a:stCxn id="4" idx="6"/>
            <a:endCxn id="12" idx="2"/>
          </p:cNvCxnSpPr>
          <p:nvPr/>
        </p:nvCxnSpPr>
        <p:spPr>
          <a:xfrm>
            <a:off x="4215196" y="1268130"/>
            <a:ext cx="1064597" cy="70924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Přímá spojnice 37"/>
          <p:cNvCxnSpPr>
            <a:stCxn id="4" idx="6"/>
            <a:endCxn id="11" idx="2"/>
          </p:cNvCxnSpPr>
          <p:nvPr/>
        </p:nvCxnSpPr>
        <p:spPr>
          <a:xfrm flipV="1">
            <a:off x="4215196" y="1262268"/>
            <a:ext cx="1070216" cy="586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Přímá spojnice 39"/>
          <p:cNvCxnSpPr>
            <a:stCxn id="8" idx="6"/>
            <a:endCxn id="11" idx="2"/>
          </p:cNvCxnSpPr>
          <p:nvPr/>
        </p:nvCxnSpPr>
        <p:spPr>
          <a:xfrm flipV="1">
            <a:off x="4209577" y="1262268"/>
            <a:ext cx="1075835" cy="72097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Přímá spojnice 41"/>
          <p:cNvCxnSpPr>
            <a:stCxn id="8" idx="6"/>
            <a:endCxn id="12" idx="2"/>
          </p:cNvCxnSpPr>
          <p:nvPr/>
        </p:nvCxnSpPr>
        <p:spPr>
          <a:xfrm flipV="1">
            <a:off x="4209577" y="1977376"/>
            <a:ext cx="1070216" cy="586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Přímá spojnice 43"/>
          <p:cNvCxnSpPr>
            <a:stCxn id="8" idx="6"/>
            <a:endCxn id="13" idx="2"/>
          </p:cNvCxnSpPr>
          <p:nvPr/>
        </p:nvCxnSpPr>
        <p:spPr>
          <a:xfrm>
            <a:off x="4209577" y="1983238"/>
            <a:ext cx="1070216" cy="70338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Přímá spojnice 45"/>
          <p:cNvCxnSpPr>
            <a:stCxn id="8" idx="6"/>
            <a:endCxn id="14" idx="2"/>
          </p:cNvCxnSpPr>
          <p:nvPr/>
        </p:nvCxnSpPr>
        <p:spPr>
          <a:xfrm>
            <a:off x="4209577" y="1983238"/>
            <a:ext cx="1064112" cy="142435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Přímá spojnice 47"/>
          <p:cNvCxnSpPr>
            <a:stCxn id="8" idx="6"/>
            <a:endCxn id="24" idx="2"/>
          </p:cNvCxnSpPr>
          <p:nvPr/>
        </p:nvCxnSpPr>
        <p:spPr>
          <a:xfrm>
            <a:off x="4209577" y="1983238"/>
            <a:ext cx="1070216" cy="215167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Přímá spojnice 49"/>
          <p:cNvCxnSpPr>
            <a:stCxn id="9" idx="6"/>
            <a:endCxn id="11" idx="2"/>
          </p:cNvCxnSpPr>
          <p:nvPr/>
        </p:nvCxnSpPr>
        <p:spPr>
          <a:xfrm flipV="1">
            <a:off x="4209577" y="1262268"/>
            <a:ext cx="1075835" cy="143021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Přímá spojnice 51"/>
          <p:cNvCxnSpPr>
            <a:stCxn id="9" idx="6"/>
            <a:endCxn id="12" idx="2"/>
          </p:cNvCxnSpPr>
          <p:nvPr/>
        </p:nvCxnSpPr>
        <p:spPr>
          <a:xfrm flipV="1">
            <a:off x="4209577" y="1977376"/>
            <a:ext cx="1070216" cy="71510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Přímá spojnice 53"/>
          <p:cNvCxnSpPr>
            <a:stCxn id="9" idx="6"/>
            <a:endCxn id="13" idx="2"/>
          </p:cNvCxnSpPr>
          <p:nvPr/>
        </p:nvCxnSpPr>
        <p:spPr>
          <a:xfrm flipV="1">
            <a:off x="4209577" y="2686621"/>
            <a:ext cx="1070216" cy="586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Přímá spojnice 55"/>
          <p:cNvCxnSpPr>
            <a:stCxn id="9" idx="6"/>
            <a:endCxn id="14" idx="2"/>
          </p:cNvCxnSpPr>
          <p:nvPr/>
        </p:nvCxnSpPr>
        <p:spPr>
          <a:xfrm>
            <a:off x="4209577" y="2692483"/>
            <a:ext cx="1064112" cy="71510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Přímá spojnice 57"/>
          <p:cNvCxnSpPr>
            <a:stCxn id="9" idx="6"/>
            <a:endCxn id="24" idx="2"/>
          </p:cNvCxnSpPr>
          <p:nvPr/>
        </p:nvCxnSpPr>
        <p:spPr>
          <a:xfrm>
            <a:off x="4209577" y="2692483"/>
            <a:ext cx="1070216" cy="1442428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Přímá spojnice 59"/>
          <p:cNvCxnSpPr>
            <a:stCxn id="10" idx="6"/>
            <a:endCxn id="11" idx="2"/>
          </p:cNvCxnSpPr>
          <p:nvPr/>
        </p:nvCxnSpPr>
        <p:spPr>
          <a:xfrm flipV="1">
            <a:off x="4204753" y="1262268"/>
            <a:ext cx="1080659" cy="215017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Přímá spojnice 61"/>
          <p:cNvCxnSpPr>
            <a:stCxn id="10" idx="6"/>
            <a:endCxn id="12" idx="2"/>
          </p:cNvCxnSpPr>
          <p:nvPr/>
        </p:nvCxnSpPr>
        <p:spPr>
          <a:xfrm flipV="1">
            <a:off x="4204753" y="1977376"/>
            <a:ext cx="1075040" cy="143507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Přímá spojnice 63"/>
          <p:cNvCxnSpPr>
            <a:stCxn id="10" idx="6"/>
            <a:endCxn id="13" idx="2"/>
          </p:cNvCxnSpPr>
          <p:nvPr/>
        </p:nvCxnSpPr>
        <p:spPr>
          <a:xfrm flipV="1">
            <a:off x="4204753" y="2686621"/>
            <a:ext cx="1075040" cy="72582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Přímá spojnice 65"/>
          <p:cNvCxnSpPr>
            <a:stCxn id="10" idx="6"/>
            <a:endCxn id="14" idx="2"/>
          </p:cNvCxnSpPr>
          <p:nvPr/>
        </p:nvCxnSpPr>
        <p:spPr>
          <a:xfrm flipV="1">
            <a:off x="4204753" y="3407592"/>
            <a:ext cx="1068936" cy="485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Přímá spojnice 67"/>
          <p:cNvCxnSpPr>
            <a:stCxn id="10" idx="6"/>
            <a:endCxn id="24" idx="2"/>
          </p:cNvCxnSpPr>
          <p:nvPr/>
        </p:nvCxnSpPr>
        <p:spPr>
          <a:xfrm>
            <a:off x="4204753" y="3412447"/>
            <a:ext cx="1075040" cy="72246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Přímá spojnice 69"/>
          <p:cNvCxnSpPr>
            <a:stCxn id="23" idx="6"/>
            <a:endCxn id="24" idx="2"/>
          </p:cNvCxnSpPr>
          <p:nvPr/>
        </p:nvCxnSpPr>
        <p:spPr>
          <a:xfrm flipV="1">
            <a:off x="4209577" y="4134911"/>
            <a:ext cx="1070216" cy="586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Přímá spojnice 71"/>
          <p:cNvCxnSpPr>
            <a:stCxn id="23" idx="6"/>
            <a:endCxn id="14" idx="2"/>
          </p:cNvCxnSpPr>
          <p:nvPr/>
        </p:nvCxnSpPr>
        <p:spPr>
          <a:xfrm flipV="1">
            <a:off x="4209577" y="3407592"/>
            <a:ext cx="1064112" cy="73318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Přímá spojnice 73"/>
          <p:cNvCxnSpPr>
            <a:stCxn id="23" idx="6"/>
            <a:endCxn id="13" idx="2"/>
          </p:cNvCxnSpPr>
          <p:nvPr/>
        </p:nvCxnSpPr>
        <p:spPr>
          <a:xfrm flipV="1">
            <a:off x="4209577" y="2686621"/>
            <a:ext cx="1070216" cy="145415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Přímá spojnice 75"/>
          <p:cNvCxnSpPr>
            <a:stCxn id="23" idx="6"/>
            <a:endCxn id="12" idx="2"/>
          </p:cNvCxnSpPr>
          <p:nvPr/>
        </p:nvCxnSpPr>
        <p:spPr>
          <a:xfrm flipV="1">
            <a:off x="4209577" y="1977376"/>
            <a:ext cx="1070216" cy="216339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Přímá spojnice 77"/>
          <p:cNvCxnSpPr>
            <a:stCxn id="23" idx="6"/>
            <a:endCxn id="11" idx="2"/>
          </p:cNvCxnSpPr>
          <p:nvPr/>
        </p:nvCxnSpPr>
        <p:spPr>
          <a:xfrm flipV="1">
            <a:off x="4209577" y="1262268"/>
            <a:ext cx="1075835" cy="287850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Přímá spojnice 79"/>
          <p:cNvCxnSpPr>
            <a:stCxn id="11" idx="6"/>
            <a:endCxn id="15" idx="2"/>
          </p:cNvCxnSpPr>
          <p:nvPr/>
        </p:nvCxnSpPr>
        <p:spPr>
          <a:xfrm>
            <a:off x="5645412" y="1262268"/>
            <a:ext cx="1081938" cy="1172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Přímá spojnice 81"/>
          <p:cNvCxnSpPr>
            <a:stCxn id="11" idx="6"/>
            <a:endCxn id="16" idx="2"/>
          </p:cNvCxnSpPr>
          <p:nvPr/>
        </p:nvCxnSpPr>
        <p:spPr>
          <a:xfrm>
            <a:off x="5645412" y="1262268"/>
            <a:ext cx="1076319" cy="72683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Přímá spojnice 83"/>
          <p:cNvCxnSpPr>
            <a:stCxn id="11" idx="6"/>
            <a:endCxn id="17" idx="2"/>
          </p:cNvCxnSpPr>
          <p:nvPr/>
        </p:nvCxnSpPr>
        <p:spPr>
          <a:xfrm>
            <a:off x="5645412" y="1262268"/>
            <a:ext cx="1076319" cy="14360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Přímá spojnice 85"/>
          <p:cNvCxnSpPr>
            <a:stCxn id="11" idx="6"/>
            <a:endCxn id="18" idx="2"/>
          </p:cNvCxnSpPr>
          <p:nvPr/>
        </p:nvCxnSpPr>
        <p:spPr>
          <a:xfrm>
            <a:off x="5645412" y="1262268"/>
            <a:ext cx="1070215" cy="2157048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Přímá spojnice 87"/>
          <p:cNvCxnSpPr>
            <a:stCxn id="11" idx="6"/>
            <a:endCxn id="25" idx="2"/>
          </p:cNvCxnSpPr>
          <p:nvPr/>
        </p:nvCxnSpPr>
        <p:spPr>
          <a:xfrm>
            <a:off x="5645412" y="1262268"/>
            <a:ext cx="1076319" cy="288436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Přímá spojnice 89"/>
          <p:cNvCxnSpPr>
            <a:stCxn id="12" idx="6"/>
            <a:endCxn id="15" idx="2"/>
          </p:cNvCxnSpPr>
          <p:nvPr/>
        </p:nvCxnSpPr>
        <p:spPr>
          <a:xfrm flipV="1">
            <a:off x="5639793" y="1273992"/>
            <a:ext cx="1087557" cy="70338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Přímá spojnice 91"/>
          <p:cNvCxnSpPr>
            <a:stCxn id="12" idx="6"/>
            <a:endCxn id="16" idx="2"/>
          </p:cNvCxnSpPr>
          <p:nvPr/>
        </p:nvCxnSpPr>
        <p:spPr>
          <a:xfrm>
            <a:off x="5639793" y="1977376"/>
            <a:ext cx="1081938" cy="1172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Přímá spojnice 93"/>
          <p:cNvCxnSpPr>
            <a:stCxn id="12" idx="6"/>
            <a:endCxn id="17" idx="2"/>
          </p:cNvCxnSpPr>
          <p:nvPr/>
        </p:nvCxnSpPr>
        <p:spPr>
          <a:xfrm>
            <a:off x="5639793" y="1977376"/>
            <a:ext cx="1081938" cy="72096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Přímá spojnice 95"/>
          <p:cNvCxnSpPr>
            <a:stCxn id="12" idx="6"/>
            <a:endCxn id="18" idx="2"/>
          </p:cNvCxnSpPr>
          <p:nvPr/>
        </p:nvCxnSpPr>
        <p:spPr>
          <a:xfrm>
            <a:off x="5639793" y="1977376"/>
            <a:ext cx="1075834" cy="144194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Přímá spojnice 97"/>
          <p:cNvCxnSpPr>
            <a:stCxn id="12" idx="6"/>
            <a:endCxn id="25" idx="2"/>
          </p:cNvCxnSpPr>
          <p:nvPr/>
        </p:nvCxnSpPr>
        <p:spPr>
          <a:xfrm>
            <a:off x="5639793" y="1977376"/>
            <a:ext cx="1081938" cy="216925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Přímá spojnice 99"/>
          <p:cNvCxnSpPr>
            <a:stCxn id="13" idx="6"/>
            <a:endCxn id="15" idx="2"/>
          </p:cNvCxnSpPr>
          <p:nvPr/>
        </p:nvCxnSpPr>
        <p:spPr>
          <a:xfrm flipV="1">
            <a:off x="5639793" y="1273992"/>
            <a:ext cx="1087557" cy="141262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Přímá spojnice 101"/>
          <p:cNvCxnSpPr>
            <a:stCxn id="13" idx="6"/>
            <a:endCxn id="16" idx="2"/>
          </p:cNvCxnSpPr>
          <p:nvPr/>
        </p:nvCxnSpPr>
        <p:spPr>
          <a:xfrm flipV="1">
            <a:off x="5639793" y="1989100"/>
            <a:ext cx="1081938" cy="69752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Přímá spojnice 103"/>
          <p:cNvCxnSpPr>
            <a:stCxn id="13" idx="6"/>
            <a:endCxn id="17" idx="2"/>
          </p:cNvCxnSpPr>
          <p:nvPr/>
        </p:nvCxnSpPr>
        <p:spPr>
          <a:xfrm>
            <a:off x="5639793" y="2686621"/>
            <a:ext cx="1081938" cy="1172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Přímá spojnice 105"/>
          <p:cNvCxnSpPr>
            <a:stCxn id="13" idx="6"/>
            <a:endCxn id="18" idx="2"/>
          </p:cNvCxnSpPr>
          <p:nvPr/>
        </p:nvCxnSpPr>
        <p:spPr>
          <a:xfrm>
            <a:off x="5639793" y="2686621"/>
            <a:ext cx="1075834" cy="73269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Přímá spojnice 107"/>
          <p:cNvCxnSpPr>
            <a:stCxn id="13" idx="6"/>
            <a:endCxn id="25" idx="2"/>
          </p:cNvCxnSpPr>
          <p:nvPr/>
        </p:nvCxnSpPr>
        <p:spPr>
          <a:xfrm>
            <a:off x="5639793" y="2686621"/>
            <a:ext cx="1081938" cy="146001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Přímá spojnice 111"/>
          <p:cNvCxnSpPr>
            <a:stCxn id="14" idx="6"/>
            <a:endCxn id="15" idx="2"/>
          </p:cNvCxnSpPr>
          <p:nvPr/>
        </p:nvCxnSpPr>
        <p:spPr>
          <a:xfrm flipV="1">
            <a:off x="5633689" y="1273992"/>
            <a:ext cx="1093661" cy="21336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Přímá spojnice 113"/>
          <p:cNvCxnSpPr>
            <a:stCxn id="14" idx="6"/>
            <a:endCxn id="16" idx="2"/>
          </p:cNvCxnSpPr>
          <p:nvPr/>
        </p:nvCxnSpPr>
        <p:spPr>
          <a:xfrm flipV="1">
            <a:off x="5633689" y="1989100"/>
            <a:ext cx="1088042" cy="141849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Přímá spojnice 115"/>
          <p:cNvCxnSpPr>
            <a:stCxn id="14" idx="6"/>
            <a:endCxn id="17" idx="2"/>
          </p:cNvCxnSpPr>
          <p:nvPr/>
        </p:nvCxnSpPr>
        <p:spPr>
          <a:xfrm flipV="1">
            <a:off x="5633689" y="2698345"/>
            <a:ext cx="1088042" cy="70924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Přímá spojnice 117"/>
          <p:cNvCxnSpPr>
            <a:stCxn id="14" idx="6"/>
            <a:endCxn id="18" idx="2"/>
          </p:cNvCxnSpPr>
          <p:nvPr/>
        </p:nvCxnSpPr>
        <p:spPr>
          <a:xfrm>
            <a:off x="5633689" y="3407592"/>
            <a:ext cx="1081938" cy="1172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Přímá spojnice 119"/>
          <p:cNvCxnSpPr>
            <a:stCxn id="14" idx="6"/>
            <a:endCxn id="25" idx="2"/>
          </p:cNvCxnSpPr>
          <p:nvPr/>
        </p:nvCxnSpPr>
        <p:spPr>
          <a:xfrm>
            <a:off x="5633689" y="3407592"/>
            <a:ext cx="1088042" cy="7390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Přímá spojnice 121"/>
          <p:cNvCxnSpPr>
            <a:stCxn id="24" idx="6"/>
            <a:endCxn id="15" idx="2"/>
          </p:cNvCxnSpPr>
          <p:nvPr/>
        </p:nvCxnSpPr>
        <p:spPr>
          <a:xfrm flipV="1">
            <a:off x="5639793" y="1273992"/>
            <a:ext cx="1087557" cy="286091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Přímá spojnice 123"/>
          <p:cNvCxnSpPr>
            <a:stCxn id="24" idx="6"/>
            <a:endCxn id="16" idx="2"/>
          </p:cNvCxnSpPr>
          <p:nvPr/>
        </p:nvCxnSpPr>
        <p:spPr>
          <a:xfrm flipV="1">
            <a:off x="5639793" y="1989100"/>
            <a:ext cx="1081938" cy="214581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Přímá spojnice 125"/>
          <p:cNvCxnSpPr>
            <a:stCxn id="24" idx="6"/>
            <a:endCxn id="17" idx="2"/>
          </p:cNvCxnSpPr>
          <p:nvPr/>
        </p:nvCxnSpPr>
        <p:spPr>
          <a:xfrm flipV="1">
            <a:off x="5639793" y="2698345"/>
            <a:ext cx="1081938" cy="143656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Přímá spojnice 127"/>
          <p:cNvCxnSpPr>
            <a:stCxn id="24" idx="6"/>
            <a:endCxn id="18" idx="2"/>
          </p:cNvCxnSpPr>
          <p:nvPr/>
        </p:nvCxnSpPr>
        <p:spPr>
          <a:xfrm flipV="1">
            <a:off x="5639793" y="3419316"/>
            <a:ext cx="1075834" cy="71559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Přímá spojnice 129"/>
          <p:cNvCxnSpPr>
            <a:stCxn id="24" idx="6"/>
            <a:endCxn id="25" idx="2"/>
          </p:cNvCxnSpPr>
          <p:nvPr/>
        </p:nvCxnSpPr>
        <p:spPr>
          <a:xfrm>
            <a:off x="5639793" y="4134911"/>
            <a:ext cx="1081938" cy="1172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Přímá spojnice 132"/>
          <p:cNvCxnSpPr>
            <a:stCxn id="15" idx="6"/>
            <a:endCxn id="19" idx="2"/>
          </p:cNvCxnSpPr>
          <p:nvPr/>
        </p:nvCxnSpPr>
        <p:spPr>
          <a:xfrm>
            <a:off x="7087350" y="1273992"/>
            <a:ext cx="108193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Přímá spojnice 134"/>
          <p:cNvCxnSpPr>
            <a:stCxn id="15" idx="6"/>
            <a:endCxn id="20" idx="2"/>
          </p:cNvCxnSpPr>
          <p:nvPr/>
        </p:nvCxnSpPr>
        <p:spPr>
          <a:xfrm>
            <a:off x="7087350" y="1273992"/>
            <a:ext cx="1076319" cy="715108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Přímá spojnice 136"/>
          <p:cNvCxnSpPr>
            <a:stCxn id="15" idx="6"/>
            <a:endCxn id="21" idx="2"/>
          </p:cNvCxnSpPr>
          <p:nvPr/>
        </p:nvCxnSpPr>
        <p:spPr>
          <a:xfrm>
            <a:off x="7087350" y="1273992"/>
            <a:ext cx="1076319" cy="142435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Přímá spojnice 138"/>
          <p:cNvCxnSpPr>
            <a:stCxn id="15" idx="6"/>
            <a:endCxn id="22" idx="2"/>
          </p:cNvCxnSpPr>
          <p:nvPr/>
        </p:nvCxnSpPr>
        <p:spPr>
          <a:xfrm>
            <a:off x="7087350" y="1273992"/>
            <a:ext cx="1070215" cy="214532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Přímá spojnice 140"/>
          <p:cNvCxnSpPr>
            <a:stCxn id="15" idx="6"/>
            <a:endCxn id="26" idx="2"/>
          </p:cNvCxnSpPr>
          <p:nvPr/>
        </p:nvCxnSpPr>
        <p:spPr>
          <a:xfrm>
            <a:off x="7087350" y="1273992"/>
            <a:ext cx="1076319" cy="28726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Přímá spojnice 142"/>
          <p:cNvCxnSpPr>
            <a:stCxn id="15" idx="6"/>
            <a:endCxn id="15" idx="6"/>
          </p:cNvCxnSpPr>
          <p:nvPr/>
        </p:nvCxnSpPr>
        <p:spPr>
          <a:xfrm>
            <a:off x="7087350" y="1273992"/>
            <a:ext cx="0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Přímá spojnice 144"/>
          <p:cNvCxnSpPr>
            <a:stCxn id="16" idx="6"/>
            <a:endCxn id="19" idx="2"/>
          </p:cNvCxnSpPr>
          <p:nvPr/>
        </p:nvCxnSpPr>
        <p:spPr>
          <a:xfrm flipV="1">
            <a:off x="7081731" y="1273992"/>
            <a:ext cx="1087557" cy="715108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Přímá spojnice 146"/>
          <p:cNvCxnSpPr>
            <a:stCxn id="16" idx="6"/>
            <a:endCxn id="20" idx="2"/>
          </p:cNvCxnSpPr>
          <p:nvPr/>
        </p:nvCxnSpPr>
        <p:spPr>
          <a:xfrm>
            <a:off x="7081731" y="1989100"/>
            <a:ext cx="108193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Přímá spojnice 148"/>
          <p:cNvCxnSpPr>
            <a:stCxn id="16" idx="6"/>
            <a:endCxn id="21" idx="2"/>
          </p:cNvCxnSpPr>
          <p:nvPr/>
        </p:nvCxnSpPr>
        <p:spPr>
          <a:xfrm>
            <a:off x="7081731" y="1989100"/>
            <a:ext cx="1081938" cy="70924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Přímá spojnice 150"/>
          <p:cNvCxnSpPr>
            <a:stCxn id="16" idx="6"/>
            <a:endCxn id="22" idx="2"/>
          </p:cNvCxnSpPr>
          <p:nvPr/>
        </p:nvCxnSpPr>
        <p:spPr>
          <a:xfrm>
            <a:off x="7081731" y="1989100"/>
            <a:ext cx="1075834" cy="14302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Přímá spojnice 152"/>
          <p:cNvCxnSpPr>
            <a:stCxn id="16" idx="6"/>
            <a:endCxn id="26" idx="2"/>
          </p:cNvCxnSpPr>
          <p:nvPr/>
        </p:nvCxnSpPr>
        <p:spPr>
          <a:xfrm>
            <a:off x="7081731" y="1989100"/>
            <a:ext cx="1081938" cy="21575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Přímá spojnice 154"/>
          <p:cNvCxnSpPr>
            <a:stCxn id="17" idx="6"/>
            <a:endCxn id="19" idx="2"/>
          </p:cNvCxnSpPr>
          <p:nvPr/>
        </p:nvCxnSpPr>
        <p:spPr>
          <a:xfrm flipV="1">
            <a:off x="7081731" y="1273992"/>
            <a:ext cx="1087557" cy="142435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Přímá spojnice 156"/>
          <p:cNvCxnSpPr>
            <a:stCxn id="17" idx="6"/>
            <a:endCxn id="20" idx="2"/>
          </p:cNvCxnSpPr>
          <p:nvPr/>
        </p:nvCxnSpPr>
        <p:spPr>
          <a:xfrm flipV="1">
            <a:off x="7081731" y="1989100"/>
            <a:ext cx="1081938" cy="70924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Přímá spojnice 159"/>
          <p:cNvCxnSpPr>
            <a:stCxn id="17" idx="6"/>
            <a:endCxn id="21" idx="2"/>
          </p:cNvCxnSpPr>
          <p:nvPr/>
        </p:nvCxnSpPr>
        <p:spPr>
          <a:xfrm>
            <a:off x="7081731" y="2698345"/>
            <a:ext cx="108193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Přímá spojnice 161"/>
          <p:cNvCxnSpPr>
            <a:stCxn id="17" idx="6"/>
            <a:endCxn id="22" idx="2"/>
          </p:cNvCxnSpPr>
          <p:nvPr/>
        </p:nvCxnSpPr>
        <p:spPr>
          <a:xfrm>
            <a:off x="7081731" y="2698345"/>
            <a:ext cx="1075834" cy="72097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Přímá spojnice 163"/>
          <p:cNvCxnSpPr>
            <a:stCxn id="17" idx="6"/>
            <a:endCxn id="26" idx="2"/>
          </p:cNvCxnSpPr>
          <p:nvPr/>
        </p:nvCxnSpPr>
        <p:spPr>
          <a:xfrm>
            <a:off x="7081731" y="2698345"/>
            <a:ext cx="1081938" cy="14482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Přímá spojnice 165"/>
          <p:cNvCxnSpPr>
            <a:stCxn id="18" idx="6"/>
            <a:endCxn id="19" idx="2"/>
          </p:cNvCxnSpPr>
          <p:nvPr/>
        </p:nvCxnSpPr>
        <p:spPr>
          <a:xfrm flipV="1">
            <a:off x="7075627" y="1273992"/>
            <a:ext cx="1093661" cy="214532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Přímá spojnice 167"/>
          <p:cNvCxnSpPr>
            <a:stCxn id="18" idx="6"/>
            <a:endCxn id="20" idx="2"/>
          </p:cNvCxnSpPr>
          <p:nvPr/>
        </p:nvCxnSpPr>
        <p:spPr>
          <a:xfrm flipV="1">
            <a:off x="7075627" y="1989100"/>
            <a:ext cx="1088042" cy="143021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Přímá spojnice 169"/>
          <p:cNvCxnSpPr>
            <a:stCxn id="18" idx="6"/>
            <a:endCxn id="21" idx="2"/>
          </p:cNvCxnSpPr>
          <p:nvPr/>
        </p:nvCxnSpPr>
        <p:spPr>
          <a:xfrm flipV="1">
            <a:off x="7075627" y="2698345"/>
            <a:ext cx="1088042" cy="72097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Přímá spojnice 171"/>
          <p:cNvCxnSpPr>
            <a:stCxn id="18" idx="6"/>
            <a:endCxn id="22" idx="2"/>
          </p:cNvCxnSpPr>
          <p:nvPr/>
        </p:nvCxnSpPr>
        <p:spPr>
          <a:xfrm>
            <a:off x="7075627" y="3419316"/>
            <a:ext cx="108193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Přímá spojnice 173"/>
          <p:cNvCxnSpPr>
            <a:stCxn id="18" idx="6"/>
            <a:endCxn id="26" idx="2"/>
          </p:cNvCxnSpPr>
          <p:nvPr/>
        </p:nvCxnSpPr>
        <p:spPr>
          <a:xfrm>
            <a:off x="7075627" y="3419316"/>
            <a:ext cx="1088042" cy="72731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Přímá spojnice 175"/>
          <p:cNvCxnSpPr>
            <a:stCxn id="25" idx="6"/>
            <a:endCxn id="26" idx="2"/>
          </p:cNvCxnSpPr>
          <p:nvPr/>
        </p:nvCxnSpPr>
        <p:spPr>
          <a:xfrm>
            <a:off x="7081731" y="4146635"/>
            <a:ext cx="1081938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Přímá spojnice 177"/>
          <p:cNvCxnSpPr>
            <a:stCxn id="25" idx="6"/>
            <a:endCxn id="22" idx="2"/>
          </p:cNvCxnSpPr>
          <p:nvPr/>
        </p:nvCxnSpPr>
        <p:spPr>
          <a:xfrm flipV="1">
            <a:off x="7081731" y="3419316"/>
            <a:ext cx="1075834" cy="72731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Přímá spojnice 179"/>
          <p:cNvCxnSpPr>
            <a:stCxn id="25" idx="6"/>
            <a:endCxn id="21" idx="2"/>
          </p:cNvCxnSpPr>
          <p:nvPr/>
        </p:nvCxnSpPr>
        <p:spPr>
          <a:xfrm flipV="1">
            <a:off x="7081731" y="2698345"/>
            <a:ext cx="1081938" cy="144829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Přímá spojnice 181"/>
          <p:cNvCxnSpPr>
            <a:stCxn id="25" idx="6"/>
            <a:endCxn id="20" idx="2"/>
          </p:cNvCxnSpPr>
          <p:nvPr/>
        </p:nvCxnSpPr>
        <p:spPr>
          <a:xfrm flipV="1">
            <a:off x="7081731" y="1989100"/>
            <a:ext cx="1081938" cy="215753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Přímá spojnice 183"/>
          <p:cNvCxnSpPr>
            <a:stCxn id="25" idx="6"/>
            <a:endCxn id="19" idx="2"/>
          </p:cNvCxnSpPr>
          <p:nvPr/>
        </p:nvCxnSpPr>
        <p:spPr>
          <a:xfrm flipV="1">
            <a:off x="7081731" y="1273992"/>
            <a:ext cx="1087557" cy="287264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Přímá spojnice 185"/>
          <p:cNvCxnSpPr>
            <a:stCxn id="19" idx="6"/>
            <a:endCxn id="27" idx="2"/>
          </p:cNvCxnSpPr>
          <p:nvPr/>
        </p:nvCxnSpPr>
        <p:spPr>
          <a:xfrm>
            <a:off x="8529288" y="1273992"/>
            <a:ext cx="1268034" cy="2177599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Přímá spojnice 187"/>
          <p:cNvCxnSpPr>
            <a:stCxn id="20" idx="6"/>
            <a:endCxn id="27" idx="2"/>
          </p:cNvCxnSpPr>
          <p:nvPr/>
        </p:nvCxnSpPr>
        <p:spPr>
          <a:xfrm>
            <a:off x="8523669" y="1989100"/>
            <a:ext cx="1273653" cy="146249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Přímá spojnice 189"/>
          <p:cNvCxnSpPr>
            <a:stCxn id="21" idx="6"/>
            <a:endCxn id="27" idx="2"/>
          </p:cNvCxnSpPr>
          <p:nvPr/>
        </p:nvCxnSpPr>
        <p:spPr>
          <a:xfrm>
            <a:off x="8523669" y="2698345"/>
            <a:ext cx="1273653" cy="75324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Přímá spojnice 191"/>
          <p:cNvCxnSpPr>
            <a:stCxn id="22" idx="6"/>
            <a:endCxn id="27" idx="2"/>
          </p:cNvCxnSpPr>
          <p:nvPr/>
        </p:nvCxnSpPr>
        <p:spPr>
          <a:xfrm>
            <a:off x="8517565" y="3419316"/>
            <a:ext cx="1279757" cy="322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Přímá spojnice 193"/>
          <p:cNvCxnSpPr>
            <a:stCxn id="26" idx="6"/>
            <a:endCxn id="27" idx="2"/>
          </p:cNvCxnSpPr>
          <p:nvPr/>
        </p:nvCxnSpPr>
        <p:spPr>
          <a:xfrm flipV="1">
            <a:off x="8523669" y="3451591"/>
            <a:ext cx="1273653" cy="695044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Přímá spojnice 194"/>
          <p:cNvCxnSpPr>
            <a:stCxn id="9" idx="6"/>
          </p:cNvCxnSpPr>
          <p:nvPr/>
        </p:nvCxnSpPr>
        <p:spPr>
          <a:xfrm flipV="1">
            <a:off x="4209577" y="2686621"/>
            <a:ext cx="1051033" cy="5862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Skupina 86"/>
          <p:cNvGrpSpPr/>
          <p:nvPr/>
        </p:nvGrpSpPr>
        <p:grpSpPr>
          <a:xfrm>
            <a:off x="3834188" y="1056906"/>
            <a:ext cx="409086" cy="391224"/>
            <a:chOff x="3834188" y="1056906"/>
            <a:chExt cx="409086" cy="391224"/>
          </a:xfrm>
        </p:grpSpPr>
        <p:sp>
          <p:nvSpPr>
            <p:cNvPr id="4" name="Ovál 3"/>
            <p:cNvSpPr/>
            <p:nvPr/>
          </p:nvSpPr>
          <p:spPr>
            <a:xfrm>
              <a:off x="3855196" y="1088130"/>
              <a:ext cx="360000" cy="36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sz="1100" baseline="-25000" dirty="0"/>
            </a:p>
          </p:txBody>
        </p:sp>
        <p:sp>
          <p:nvSpPr>
            <p:cNvPr id="202" name="TextovéPole 201"/>
            <p:cNvSpPr txBox="1"/>
            <p:nvPr/>
          </p:nvSpPr>
          <p:spPr>
            <a:xfrm>
              <a:off x="3834188" y="1056906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x</a:t>
              </a:r>
              <a:r>
                <a:rPr lang="cs-CZ" baseline="-25000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1</a:t>
              </a:r>
              <a:endParaRPr lang="cs-CZ" baseline="-25000" dirty="0">
                <a:latin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</p:grpSp>
      <p:grpSp>
        <p:nvGrpSpPr>
          <p:cNvPr id="85" name="Skupina 84"/>
          <p:cNvGrpSpPr/>
          <p:nvPr/>
        </p:nvGrpSpPr>
        <p:grpSpPr>
          <a:xfrm>
            <a:off x="3825802" y="1771668"/>
            <a:ext cx="409086" cy="391570"/>
            <a:chOff x="3825802" y="1771668"/>
            <a:chExt cx="409086" cy="391570"/>
          </a:xfrm>
        </p:grpSpPr>
        <p:sp>
          <p:nvSpPr>
            <p:cNvPr id="8" name="Ovál 7"/>
            <p:cNvSpPr/>
            <p:nvPr/>
          </p:nvSpPr>
          <p:spPr>
            <a:xfrm>
              <a:off x="3849577" y="1803238"/>
              <a:ext cx="360000" cy="36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3" name="TextovéPole 202"/>
            <p:cNvSpPr txBox="1"/>
            <p:nvPr/>
          </p:nvSpPr>
          <p:spPr>
            <a:xfrm>
              <a:off x="3825802" y="1771668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x</a:t>
              </a:r>
              <a:r>
                <a:rPr lang="cs-CZ" baseline="-25000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2</a:t>
              </a:r>
              <a:endParaRPr lang="cs-CZ" baseline="-25000" dirty="0">
                <a:latin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</p:grpSp>
      <p:grpSp>
        <p:nvGrpSpPr>
          <p:cNvPr id="83" name="Skupina 82"/>
          <p:cNvGrpSpPr/>
          <p:nvPr/>
        </p:nvGrpSpPr>
        <p:grpSpPr>
          <a:xfrm>
            <a:off x="3830233" y="2479220"/>
            <a:ext cx="409086" cy="393263"/>
            <a:chOff x="3830233" y="2479220"/>
            <a:chExt cx="409086" cy="393263"/>
          </a:xfrm>
        </p:grpSpPr>
        <p:sp>
          <p:nvSpPr>
            <p:cNvPr id="9" name="Ovál 8"/>
            <p:cNvSpPr/>
            <p:nvPr/>
          </p:nvSpPr>
          <p:spPr>
            <a:xfrm>
              <a:off x="3849577" y="2512483"/>
              <a:ext cx="360000" cy="36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4" name="TextovéPole 203"/>
            <p:cNvSpPr txBox="1"/>
            <p:nvPr/>
          </p:nvSpPr>
          <p:spPr>
            <a:xfrm>
              <a:off x="3830233" y="2479220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x</a:t>
              </a:r>
              <a:r>
                <a:rPr lang="cs-CZ" baseline="-25000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3</a:t>
              </a:r>
              <a:endParaRPr lang="cs-CZ" baseline="-25000" dirty="0">
                <a:latin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</p:grpSp>
      <p:grpSp>
        <p:nvGrpSpPr>
          <p:cNvPr id="73" name="Skupina 72"/>
          <p:cNvGrpSpPr/>
          <p:nvPr/>
        </p:nvGrpSpPr>
        <p:grpSpPr>
          <a:xfrm>
            <a:off x="3820210" y="3196344"/>
            <a:ext cx="409086" cy="396103"/>
            <a:chOff x="3820210" y="3196344"/>
            <a:chExt cx="409086" cy="396103"/>
          </a:xfrm>
        </p:grpSpPr>
        <p:sp>
          <p:nvSpPr>
            <p:cNvPr id="10" name="Ovál 9"/>
            <p:cNvSpPr/>
            <p:nvPr/>
          </p:nvSpPr>
          <p:spPr>
            <a:xfrm>
              <a:off x="3844753" y="3232447"/>
              <a:ext cx="360000" cy="36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5" name="TextovéPole 204"/>
            <p:cNvSpPr txBox="1"/>
            <p:nvPr/>
          </p:nvSpPr>
          <p:spPr>
            <a:xfrm>
              <a:off x="3820210" y="3196344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x</a:t>
              </a:r>
              <a:r>
                <a:rPr lang="cs-CZ" baseline="-25000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4</a:t>
              </a:r>
              <a:endParaRPr lang="cs-CZ" baseline="-25000" dirty="0">
                <a:latin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</p:grpSp>
      <p:grpSp>
        <p:nvGrpSpPr>
          <p:cNvPr id="63" name="Skupina 62"/>
          <p:cNvGrpSpPr/>
          <p:nvPr/>
        </p:nvGrpSpPr>
        <p:grpSpPr>
          <a:xfrm>
            <a:off x="3825034" y="3925432"/>
            <a:ext cx="409086" cy="395341"/>
            <a:chOff x="3825034" y="3925432"/>
            <a:chExt cx="409086" cy="395341"/>
          </a:xfrm>
        </p:grpSpPr>
        <p:sp>
          <p:nvSpPr>
            <p:cNvPr id="23" name="Ovál 22"/>
            <p:cNvSpPr/>
            <p:nvPr/>
          </p:nvSpPr>
          <p:spPr>
            <a:xfrm>
              <a:off x="3849577" y="3960773"/>
              <a:ext cx="360000" cy="3600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206" name="TextovéPole 205"/>
            <p:cNvSpPr txBox="1"/>
            <p:nvPr/>
          </p:nvSpPr>
          <p:spPr>
            <a:xfrm>
              <a:off x="3825034" y="3925432"/>
              <a:ext cx="4090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x</a:t>
              </a:r>
              <a:r>
                <a:rPr lang="cs-CZ" baseline="-25000" dirty="0" smtClean="0">
                  <a:latin typeface="Cascadia Code Light" panose="020B0609020000020004" pitchFamily="49" charset="0"/>
                  <a:cs typeface="Cascadia Code Light" panose="020B0609020000020004" pitchFamily="49" charset="0"/>
                </a:rPr>
                <a:t>5</a:t>
              </a:r>
              <a:endParaRPr lang="cs-CZ" baseline="-25000" dirty="0">
                <a:latin typeface="Cascadia Code Light" panose="020B0609020000020004" pitchFamily="49" charset="0"/>
                <a:cs typeface="Cascadia Code Light" panose="020B0609020000020004" pitchFamily="49" charset="0"/>
              </a:endParaRPr>
            </a:p>
          </p:txBody>
        </p:sp>
      </p:grpSp>
      <p:sp>
        <p:nvSpPr>
          <p:cNvPr id="207" name="TextovéPole 206"/>
          <p:cNvSpPr txBox="1"/>
          <p:nvPr/>
        </p:nvSpPr>
        <p:spPr>
          <a:xfrm>
            <a:off x="5254099" y="713943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h</a:t>
            </a:r>
            <a:r>
              <a:rPr lang="cs-CZ" baseline="-25000" dirty="0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1</a:t>
            </a:r>
            <a:endParaRPr lang="cs-CZ" baseline="-25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208" name="TextovéPole 207"/>
          <p:cNvSpPr txBox="1"/>
          <p:nvPr/>
        </p:nvSpPr>
        <p:spPr>
          <a:xfrm>
            <a:off x="6687020" y="724175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h</a:t>
            </a:r>
            <a:r>
              <a:rPr lang="cs-CZ" baseline="-25000" dirty="0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2</a:t>
            </a:r>
            <a:endParaRPr lang="cs-CZ" baseline="-25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209" name="TextovéPole 208"/>
          <p:cNvSpPr txBox="1"/>
          <p:nvPr/>
        </p:nvSpPr>
        <p:spPr>
          <a:xfrm>
            <a:off x="8133022" y="716797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h</a:t>
            </a:r>
            <a:r>
              <a:rPr lang="cs-CZ" baseline="-25000" dirty="0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3</a:t>
            </a:r>
            <a:endParaRPr lang="cs-CZ" baseline="-25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211" name="TextovéPole 210"/>
          <p:cNvSpPr txBox="1"/>
          <p:nvPr/>
        </p:nvSpPr>
        <p:spPr>
          <a:xfrm>
            <a:off x="4485652" y="85484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err="1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w</a:t>
            </a:r>
            <a:r>
              <a:rPr lang="cs-CZ" baseline="-25000" dirty="0" err="1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ij</a:t>
            </a:r>
            <a:endParaRPr lang="cs-CZ" baseline="-25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213" name="TextovéPole 212"/>
          <p:cNvSpPr txBox="1"/>
          <p:nvPr/>
        </p:nvSpPr>
        <p:spPr>
          <a:xfrm>
            <a:off x="5267109" y="1059932"/>
            <a:ext cx="409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b</a:t>
            </a:r>
            <a:r>
              <a:rPr lang="cs-CZ" baseline="-25000" dirty="0" smtClean="0">
                <a:latin typeface="Cascadia Code Light" panose="020B0609020000020004" pitchFamily="49" charset="0"/>
                <a:cs typeface="Cascadia Code Light" panose="020B0609020000020004" pitchFamily="49" charset="0"/>
              </a:rPr>
              <a:t>i</a:t>
            </a:r>
            <a:endParaRPr lang="cs-CZ" baseline="-25000" dirty="0">
              <a:latin typeface="Cascadia Code Light" panose="020B0609020000020004" pitchFamily="49" charset="0"/>
              <a:cs typeface="Cascadia Code Light" panose="020B0609020000020004" pitchFamily="49" charset="0"/>
            </a:endParaRPr>
          </a:p>
        </p:txBody>
      </p:sp>
      <p:sp>
        <p:nvSpPr>
          <p:cNvPr id="259" name="Ovál 258"/>
          <p:cNvSpPr/>
          <p:nvPr/>
        </p:nvSpPr>
        <p:spPr>
          <a:xfrm>
            <a:off x="9771302" y="1824826"/>
            <a:ext cx="720000" cy="72000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261" name="Přímá spojnice 260"/>
          <p:cNvCxnSpPr>
            <a:stCxn id="26" idx="6"/>
            <a:endCxn id="259" idx="2"/>
          </p:cNvCxnSpPr>
          <p:nvPr/>
        </p:nvCxnSpPr>
        <p:spPr>
          <a:xfrm flipV="1">
            <a:off x="8523669" y="2184826"/>
            <a:ext cx="1247633" cy="1961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Přímá spojnice 262"/>
          <p:cNvCxnSpPr>
            <a:stCxn id="22" idx="6"/>
            <a:endCxn id="259" idx="2"/>
          </p:cNvCxnSpPr>
          <p:nvPr/>
        </p:nvCxnSpPr>
        <p:spPr>
          <a:xfrm flipV="1">
            <a:off x="8517565" y="2184826"/>
            <a:ext cx="1253737" cy="1234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Přímá spojnice 264"/>
          <p:cNvCxnSpPr>
            <a:stCxn id="21" idx="6"/>
            <a:endCxn id="259" idx="2"/>
          </p:cNvCxnSpPr>
          <p:nvPr/>
        </p:nvCxnSpPr>
        <p:spPr>
          <a:xfrm flipV="1">
            <a:off x="8523669" y="2184826"/>
            <a:ext cx="1247633" cy="513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Přímá spojnice 266"/>
          <p:cNvCxnSpPr>
            <a:stCxn id="20" idx="6"/>
            <a:endCxn id="259" idx="2"/>
          </p:cNvCxnSpPr>
          <p:nvPr/>
        </p:nvCxnSpPr>
        <p:spPr>
          <a:xfrm>
            <a:off x="8523669" y="1989100"/>
            <a:ext cx="1247633" cy="195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Přímá spojnice 268"/>
          <p:cNvCxnSpPr>
            <a:stCxn id="19" idx="6"/>
            <a:endCxn id="259" idx="2"/>
          </p:cNvCxnSpPr>
          <p:nvPr/>
        </p:nvCxnSpPr>
        <p:spPr>
          <a:xfrm>
            <a:off x="8529288" y="1273992"/>
            <a:ext cx="1242014" cy="9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Obrázek 2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0056" y="3190103"/>
            <a:ext cx="592872" cy="592872"/>
          </a:xfrm>
          <a:prstGeom prst="rect">
            <a:avLst/>
          </a:prstGeom>
        </p:spPr>
      </p:pic>
      <p:pic>
        <p:nvPicPr>
          <p:cNvPr id="273" name="Obrázek 2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921" y="1855107"/>
            <a:ext cx="698810" cy="698810"/>
          </a:xfrm>
          <a:prstGeom prst="rect">
            <a:avLst/>
          </a:prstGeom>
        </p:spPr>
      </p:pic>
      <p:sp>
        <p:nvSpPr>
          <p:cNvPr id="290" name="TextovéPole 289"/>
          <p:cNvSpPr txBox="1"/>
          <p:nvPr/>
        </p:nvSpPr>
        <p:spPr>
          <a:xfrm>
            <a:off x="900061" y="258422"/>
            <a:ext cx="186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mtClean="0">
                <a:latin typeface="Cascadia Code" panose="020B0609020000020004" pitchFamily="49" charset="0"/>
                <a:cs typeface="Cascadia Code" panose="020B0609020000020004" pitchFamily="49" charset="0"/>
              </a:rPr>
              <a:t>DATA</a:t>
            </a:r>
            <a:endParaRPr lang="cs-CZ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5" r="20301"/>
          <a:stretch/>
        </p:blipFill>
        <p:spPr>
          <a:xfrm>
            <a:off x="1134038" y="874058"/>
            <a:ext cx="1388986" cy="1725460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8" t="3857" r="10938"/>
          <a:stretch/>
        </p:blipFill>
        <p:spPr>
          <a:xfrm>
            <a:off x="1171125" y="2802071"/>
            <a:ext cx="1314812" cy="2126141"/>
          </a:xfrm>
          <a:prstGeom prst="rect">
            <a:avLst/>
          </a:prstGeom>
        </p:spPr>
      </p:pic>
      <p:sp>
        <p:nvSpPr>
          <p:cNvPr id="28" name="Pravá složená závorka 27"/>
          <p:cNvSpPr/>
          <p:nvPr/>
        </p:nvSpPr>
        <p:spPr>
          <a:xfrm>
            <a:off x="3026405" y="986433"/>
            <a:ext cx="280086" cy="3415518"/>
          </a:xfrm>
          <a:prstGeom prst="rightBrace">
            <a:avLst>
              <a:gd name="adj1" fmla="val 40686"/>
              <a:gd name="adj2" fmla="val 50000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8" name="Obdélník 147"/>
          <p:cNvSpPr/>
          <p:nvPr/>
        </p:nvSpPr>
        <p:spPr>
          <a:xfrm>
            <a:off x="901604" y="185351"/>
            <a:ext cx="1867590" cy="49221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0" name="Obdélník 149"/>
          <p:cNvSpPr/>
          <p:nvPr/>
        </p:nvSpPr>
        <p:spPr>
          <a:xfrm>
            <a:off x="4963297" y="185351"/>
            <a:ext cx="3847071" cy="49221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52" name="Obdélník 151"/>
          <p:cNvSpPr/>
          <p:nvPr/>
        </p:nvSpPr>
        <p:spPr>
          <a:xfrm>
            <a:off x="9524743" y="185351"/>
            <a:ext cx="1250349" cy="492210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2645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Obrázek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237" y="1053223"/>
            <a:ext cx="6045438" cy="4534078"/>
          </a:xfrm>
          <a:prstGeom prst="rect">
            <a:avLst/>
          </a:prstGeom>
        </p:spPr>
      </p:pic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8347F-CA48-46CA-9563-C492613D9A0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9" name="TextovéPole 8"/>
          <p:cNvSpPr txBox="1"/>
          <p:nvPr/>
        </p:nvSpPr>
        <p:spPr>
          <a:xfrm>
            <a:off x="7559163" y="822390"/>
            <a:ext cx="3757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2400" b="1" dirty="0" smtClean="0">
                <a:solidFill>
                  <a:srgbClr val="043B7B"/>
                </a:solidFill>
                <a:latin typeface="Garamond" panose="02020404030301010803" pitchFamily="18" charset="0"/>
              </a:rPr>
              <a:t>Stochastic gradient descent</a:t>
            </a:r>
            <a:endParaRPr lang="en-GB" sz="2400" b="1" dirty="0">
              <a:solidFill>
                <a:srgbClr val="043B7B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9125174" y="4530531"/>
            <a:ext cx="1680268" cy="369332"/>
          </a:xfrm>
          <a:prstGeom prst="rect">
            <a:avLst/>
          </a:prstGeom>
          <a:solidFill>
            <a:srgbClr val="043B7B"/>
          </a:solidFill>
        </p:spPr>
        <p:txBody>
          <a:bodyPr wrap="none" rtlCol="0">
            <a:spAutoFit/>
          </a:bodyPr>
          <a:lstStyle/>
          <a:p>
            <a:r>
              <a:rPr lang="cs-CZ" b="1" dirty="0" err="1" smtClean="0">
                <a:solidFill>
                  <a:schemeClr val="bg1"/>
                </a:solidFill>
                <a:latin typeface="Garamond" panose="02020404030301010803" pitchFamily="18" charset="0"/>
              </a:rPr>
              <a:t>Loss</a:t>
            </a:r>
            <a:r>
              <a:rPr lang="cs-CZ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 </a:t>
            </a:r>
            <a:r>
              <a:rPr lang="cs-CZ" b="1" dirty="0" err="1" smtClean="0">
                <a:solidFill>
                  <a:schemeClr val="bg1"/>
                </a:solidFill>
                <a:latin typeface="Garamond" panose="02020404030301010803" pitchFamily="18" charset="0"/>
              </a:rPr>
              <a:t>landscape</a:t>
            </a:r>
            <a:endParaRPr lang="en-GB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12" name="TextovéPole 11"/>
          <p:cNvSpPr txBox="1"/>
          <p:nvPr/>
        </p:nvSpPr>
        <p:spPr>
          <a:xfrm>
            <a:off x="930013" y="59062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13" name="Obdélník 12"/>
          <p:cNvSpPr/>
          <p:nvPr/>
        </p:nvSpPr>
        <p:spPr>
          <a:xfrm>
            <a:off x="249130" y="561558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cs-CZ" dirty="0" smtClean="0"/>
              <a:t>Zpětné šíření chyby výstupu pomocí </a:t>
            </a:r>
            <a:r>
              <a:rPr lang="cs-CZ" b="1" dirty="0" smtClean="0">
                <a:solidFill>
                  <a:srgbClr val="043B7B"/>
                </a:solidFill>
              </a:rPr>
              <a:t>SGD</a:t>
            </a:r>
            <a:r>
              <a:rPr lang="cs-CZ" dirty="0" smtClean="0"/>
              <a:t> pro optimální přenastavení parametrů sítě.</a:t>
            </a:r>
            <a:endParaRPr lang="en-GB" dirty="0"/>
          </a:p>
        </p:txBody>
      </p:sp>
      <p:cxnSp>
        <p:nvCxnSpPr>
          <p:cNvPr id="15" name="Pravoúhlá spojnice 14"/>
          <p:cNvCxnSpPr/>
          <p:nvPr/>
        </p:nvCxnSpPr>
        <p:spPr>
          <a:xfrm flipV="1">
            <a:off x="6369433" y="5496722"/>
            <a:ext cx="1750181" cy="612068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ovéPole 15"/>
          <p:cNvSpPr txBox="1"/>
          <p:nvPr/>
        </p:nvSpPr>
        <p:spPr>
          <a:xfrm>
            <a:off x="259882" y="0"/>
            <a:ext cx="3063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b="1" dirty="0" smtClean="0">
                <a:solidFill>
                  <a:srgbClr val="043B7B"/>
                </a:solidFill>
                <a:latin typeface="Century Gothic" panose="020B0502020202020204" pitchFamily="34" charset="0"/>
              </a:rPr>
              <a:t>Proces učení</a:t>
            </a:r>
            <a:endParaRPr lang="en-GB" sz="3600" b="1" dirty="0">
              <a:solidFill>
                <a:srgbClr val="043B7B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7" name="Obrázek 16"/>
          <p:cNvPicPr>
            <a:picLocks noChangeAspect="1"/>
          </p:cNvPicPr>
          <p:nvPr/>
        </p:nvPicPr>
        <p:blipFill rotWithShape="1">
          <a:blip r:embed="rId3"/>
          <a:srcRect t="11686" b="19593"/>
          <a:stretch/>
        </p:blipFill>
        <p:spPr>
          <a:xfrm>
            <a:off x="8613564" y="5585260"/>
            <a:ext cx="2703487" cy="732610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" y="1422542"/>
            <a:ext cx="6933525" cy="3962014"/>
          </a:xfrm>
          <a:prstGeom prst="rect">
            <a:avLst/>
          </a:prstGeom>
        </p:spPr>
      </p:pic>
      <p:sp>
        <p:nvSpPr>
          <p:cNvPr id="2" name="TextovéPole 1"/>
          <p:cNvSpPr txBox="1"/>
          <p:nvPr/>
        </p:nvSpPr>
        <p:spPr>
          <a:xfrm>
            <a:off x="446049" y="1077951"/>
            <a:ext cx="149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Trénovací data</a:t>
            </a:r>
            <a:endParaRPr lang="cs-CZ" dirty="0"/>
          </a:p>
        </p:txBody>
      </p:sp>
      <p:cxnSp>
        <p:nvCxnSpPr>
          <p:cNvPr id="5" name="Přímá spojnice se šipkou 4"/>
          <p:cNvCxnSpPr/>
          <p:nvPr/>
        </p:nvCxnSpPr>
        <p:spPr>
          <a:xfrm flipH="1">
            <a:off x="944137" y="1464527"/>
            <a:ext cx="297365" cy="26019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7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Obdélník 838"/>
          <p:cNvSpPr/>
          <p:nvPr/>
        </p:nvSpPr>
        <p:spPr>
          <a:xfrm>
            <a:off x="7527074" y="2889250"/>
            <a:ext cx="2300869" cy="339740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38" name="Obdélník 837"/>
          <p:cNvSpPr/>
          <p:nvPr/>
        </p:nvSpPr>
        <p:spPr>
          <a:xfrm>
            <a:off x="4531113" y="2904118"/>
            <a:ext cx="2338039" cy="3367668"/>
          </a:xfrm>
          <a:prstGeom prst="rect">
            <a:avLst/>
          </a:prstGeom>
          <a:solidFill>
            <a:srgbClr val="DA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37" name="Obdélník 836"/>
          <p:cNvSpPr/>
          <p:nvPr/>
        </p:nvSpPr>
        <p:spPr>
          <a:xfrm>
            <a:off x="2059260" y="2911551"/>
            <a:ext cx="2170770" cy="3330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25" name="TextovéPole 724"/>
          <p:cNvSpPr txBox="1"/>
          <p:nvPr/>
        </p:nvSpPr>
        <p:spPr>
          <a:xfrm>
            <a:off x="2044392" y="4599103"/>
            <a:ext cx="2185638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/>
              <a:t>Učení s učitelem</a:t>
            </a:r>
            <a:endParaRPr lang="cs-CZ" dirty="0"/>
          </a:p>
        </p:txBody>
      </p:sp>
      <p:sp>
        <p:nvSpPr>
          <p:cNvPr id="726" name="TextovéPole 725"/>
          <p:cNvSpPr txBox="1"/>
          <p:nvPr/>
        </p:nvSpPr>
        <p:spPr>
          <a:xfrm>
            <a:off x="4527396" y="4610255"/>
            <a:ext cx="2349189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dirty="0" smtClean="0"/>
              <a:t>Učení bez učitele</a:t>
            </a:r>
            <a:endParaRPr lang="cs-CZ" dirty="0"/>
          </a:p>
        </p:txBody>
      </p:sp>
      <p:sp>
        <p:nvSpPr>
          <p:cNvPr id="728" name="Obdélník 727"/>
          <p:cNvSpPr/>
          <p:nvPr/>
        </p:nvSpPr>
        <p:spPr>
          <a:xfrm>
            <a:off x="7523358" y="4617018"/>
            <a:ext cx="2304586" cy="36933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Posilované učení</a:t>
            </a:r>
            <a:endParaRPr lang="cs-CZ" dirty="0"/>
          </a:p>
        </p:txBody>
      </p:sp>
      <p:sp>
        <p:nvSpPr>
          <p:cNvPr id="730" name="Obdélník 729"/>
          <p:cNvSpPr/>
          <p:nvPr/>
        </p:nvSpPr>
        <p:spPr>
          <a:xfrm>
            <a:off x="7573108" y="4897102"/>
            <a:ext cx="235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</a:t>
            </a:r>
            <a:r>
              <a:rPr lang="cs-CZ" dirty="0" smtClean="0"/>
              <a:t>reinforcement</a:t>
            </a:r>
            <a:r>
              <a:rPr lang="en-US" dirty="0" smtClean="0"/>
              <a:t> </a:t>
            </a:r>
            <a:r>
              <a:rPr lang="en-US" dirty="0"/>
              <a:t>learning)</a:t>
            </a:r>
            <a:endParaRPr lang="cs-CZ" dirty="0"/>
          </a:p>
        </p:txBody>
      </p:sp>
      <p:sp>
        <p:nvSpPr>
          <p:cNvPr id="731" name="Obdélník 730"/>
          <p:cNvSpPr/>
          <p:nvPr/>
        </p:nvSpPr>
        <p:spPr>
          <a:xfrm>
            <a:off x="4656871" y="4904538"/>
            <a:ext cx="2279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 smtClean="0"/>
              <a:t>(un</a:t>
            </a:r>
            <a:r>
              <a:rPr lang="en-US" dirty="0" smtClean="0"/>
              <a:t>supervised</a:t>
            </a:r>
            <a:r>
              <a:rPr lang="cs-CZ" dirty="0" smtClean="0"/>
              <a:t> learning)</a:t>
            </a:r>
            <a:endParaRPr lang="cs-CZ" dirty="0"/>
          </a:p>
        </p:txBody>
      </p:sp>
      <p:sp>
        <p:nvSpPr>
          <p:cNvPr id="732" name="Obdélník 731"/>
          <p:cNvSpPr/>
          <p:nvPr/>
        </p:nvSpPr>
        <p:spPr>
          <a:xfrm>
            <a:off x="2036335" y="4952858"/>
            <a:ext cx="2048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dirty="0" smtClean="0"/>
              <a:t>(</a:t>
            </a:r>
            <a:r>
              <a:rPr lang="en-US" dirty="0" smtClean="0"/>
              <a:t>supervised</a:t>
            </a:r>
            <a:r>
              <a:rPr lang="cs-CZ" dirty="0" smtClean="0"/>
              <a:t> learning)</a:t>
            </a:r>
            <a:endParaRPr lang="cs-CZ" dirty="0"/>
          </a:p>
        </p:txBody>
      </p:sp>
      <p:sp>
        <p:nvSpPr>
          <p:cNvPr id="733" name="TextovéPole 732"/>
          <p:cNvSpPr txBox="1"/>
          <p:nvPr/>
        </p:nvSpPr>
        <p:spPr>
          <a:xfrm>
            <a:off x="2111299" y="5349954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Klasifikace</a:t>
            </a:r>
          </a:p>
          <a:p>
            <a:r>
              <a:rPr lang="cs-CZ" dirty="0" smtClean="0"/>
              <a:t>Regrese</a:t>
            </a:r>
            <a:endParaRPr lang="cs-CZ" dirty="0"/>
          </a:p>
        </p:txBody>
      </p:sp>
      <p:sp>
        <p:nvSpPr>
          <p:cNvPr id="734" name="TextovéPole 733"/>
          <p:cNvSpPr txBox="1"/>
          <p:nvPr/>
        </p:nvSpPr>
        <p:spPr>
          <a:xfrm>
            <a:off x="4687231" y="5323933"/>
            <a:ext cx="1762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Redukce dimenze</a:t>
            </a:r>
          </a:p>
          <a:p>
            <a:r>
              <a:rPr lang="cs-CZ" dirty="0" smtClean="0"/>
              <a:t>Clustering</a:t>
            </a:r>
            <a:endParaRPr lang="cs-CZ" dirty="0"/>
          </a:p>
        </p:txBody>
      </p:sp>
      <p:sp>
        <p:nvSpPr>
          <p:cNvPr id="735" name="TextovéPole 734"/>
          <p:cNvSpPr txBox="1"/>
          <p:nvPr/>
        </p:nvSpPr>
        <p:spPr>
          <a:xfrm>
            <a:off x="7646017" y="5346236"/>
            <a:ext cx="2093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Řízení systémů</a:t>
            </a:r>
          </a:p>
          <a:p>
            <a:r>
              <a:rPr lang="cs-CZ" dirty="0" smtClean="0"/>
              <a:t>Rozhodovací procesy</a:t>
            </a:r>
            <a:endParaRPr lang="cs-CZ" dirty="0"/>
          </a:p>
        </p:txBody>
      </p:sp>
      <p:sp>
        <p:nvSpPr>
          <p:cNvPr id="738" name="Nadpis 1"/>
          <p:cNvSpPr>
            <a:spLocks noGrp="1"/>
          </p:cNvSpPr>
          <p:nvPr>
            <p:ph type="title"/>
          </p:nvPr>
        </p:nvSpPr>
        <p:spPr>
          <a:xfrm>
            <a:off x="2475571" y="207058"/>
            <a:ext cx="7295224" cy="71553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sv-SE" b="1" dirty="0">
                <a:solidFill>
                  <a:srgbClr val="043B7B"/>
                </a:solidFill>
              </a:rPr>
              <a:t>Učení z hlediska trénovacích dat</a:t>
            </a:r>
          </a:p>
        </p:txBody>
      </p:sp>
      <p:cxnSp>
        <p:nvCxnSpPr>
          <p:cNvPr id="740" name="Přímá spojnice se šipkou 739"/>
          <p:cNvCxnSpPr/>
          <p:nvPr/>
        </p:nvCxnSpPr>
        <p:spPr>
          <a:xfrm>
            <a:off x="2190558" y="4212529"/>
            <a:ext cx="1412488" cy="122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3" name="Přímá spojnice se šipkou 742"/>
          <p:cNvCxnSpPr/>
          <p:nvPr/>
        </p:nvCxnSpPr>
        <p:spPr>
          <a:xfrm flipV="1">
            <a:off x="2190558" y="3223787"/>
            <a:ext cx="0" cy="996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5" name="Ovál 744"/>
          <p:cNvSpPr/>
          <p:nvPr/>
        </p:nvSpPr>
        <p:spPr>
          <a:xfrm>
            <a:off x="2996543" y="3724547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46" name="Ovál 745"/>
          <p:cNvSpPr/>
          <p:nvPr/>
        </p:nvSpPr>
        <p:spPr>
          <a:xfrm>
            <a:off x="2836709" y="3824908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47" name="Ovál 746"/>
          <p:cNvSpPr/>
          <p:nvPr/>
        </p:nvSpPr>
        <p:spPr>
          <a:xfrm>
            <a:off x="3048581" y="3962439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48" name="Ovál 747"/>
          <p:cNvSpPr/>
          <p:nvPr/>
        </p:nvSpPr>
        <p:spPr>
          <a:xfrm>
            <a:off x="2844143" y="4092537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49" name="Ovál 748"/>
          <p:cNvSpPr/>
          <p:nvPr/>
        </p:nvSpPr>
        <p:spPr>
          <a:xfrm>
            <a:off x="2624836" y="3910401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0" name="Ovál 749"/>
          <p:cNvSpPr/>
          <p:nvPr/>
        </p:nvSpPr>
        <p:spPr>
          <a:xfrm>
            <a:off x="2517040" y="4099971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1" name="Ovál 750"/>
          <p:cNvSpPr/>
          <p:nvPr/>
        </p:nvSpPr>
        <p:spPr>
          <a:xfrm>
            <a:off x="2859017" y="3616750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2" name="Ovál 751"/>
          <p:cNvSpPr/>
          <p:nvPr/>
        </p:nvSpPr>
        <p:spPr>
          <a:xfrm>
            <a:off x="2699183" y="3717111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3" name="Ovál 752"/>
          <p:cNvSpPr/>
          <p:nvPr/>
        </p:nvSpPr>
        <p:spPr>
          <a:xfrm>
            <a:off x="2911055" y="3854642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4" name="Ovál 753"/>
          <p:cNvSpPr/>
          <p:nvPr/>
        </p:nvSpPr>
        <p:spPr>
          <a:xfrm>
            <a:off x="2706617" y="3984740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5" name="Ovál 754"/>
          <p:cNvSpPr/>
          <p:nvPr/>
        </p:nvSpPr>
        <p:spPr>
          <a:xfrm>
            <a:off x="2487310" y="3802604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6" name="Ovál 755"/>
          <p:cNvSpPr/>
          <p:nvPr/>
        </p:nvSpPr>
        <p:spPr>
          <a:xfrm>
            <a:off x="3319926" y="3497804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7" name="Ovál 756"/>
          <p:cNvSpPr/>
          <p:nvPr/>
        </p:nvSpPr>
        <p:spPr>
          <a:xfrm>
            <a:off x="3160092" y="3598165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8" name="Ovál 757"/>
          <p:cNvSpPr/>
          <p:nvPr/>
        </p:nvSpPr>
        <p:spPr>
          <a:xfrm>
            <a:off x="3371964" y="3735696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59" name="Ovál 758"/>
          <p:cNvSpPr/>
          <p:nvPr/>
        </p:nvSpPr>
        <p:spPr>
          <a:xfrm>
            <a:off x="2948219" y="3683658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60" name="Ovál 759"/>
          <p:cNvSpPr/>
          <p:nvPr/>
        </p:nvSpPr>
        <p:spPr>
          <a:xfrm>
            <a:off x="3182400" y="3390007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61" name="Ovál 760"/>
          <p:cNvSpPr/>
          <p:nvPr/>
        </p:nvSpPr>
        <p:spPr>
          <a:xfrm>
            <a:off x="3022566" y="3490368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62" name="Ovál 761"/>
          <p:cNvSpPr/>
          <p:nvPr/>
        </p:nvSpPr>
        <p:spPr>
          <a:xfrm>
            <a:off x="3234438" y="3627899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63" name="Ovál 762"/>
          <p:cNvSpPr/>
          <p:nvPr/>
        </p:nvSpPr>
        <p:spPr>
          <a:xfrm>
            <a:off x="3030000" y="3757997"/>
            <a:ext cx="54000" cy="540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771" name="Přímá spojnice se šipkou 770"/>
          <p:cNvCxnSpPr/>
          <p:nvPr/>
        </p:nvCxnSpPr>
        <p:spPr>
          <a:xfrm>
            <a:off x="4825963" y="4245982"/>
            <a:ext cx="1412488" cy="1223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2" name="Přímá spojnice se šipkou 771"/>
          <p:cNvCxnSpPr/>
          <p:nvPr/>
        </p:nvCxnSpPr>
        <p:spPr>
          <a:xfrm flipV="1">
            <a:off x="4825963" y="3257240"/>
            <a:ext cx="0" cy="9961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Ovál 772"/>
          <p:cNvSpPr/>
          <p:nvPr/>
        </p:nvSpPr>
        <p:spPr>
          <a:xfrm>
            <a:off x="5579907" y="3720829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74" name="Ovál 773"/>
          <p:cNvSpPr/>
          <p:nvPr/>
        </p:nvSpPr>
        <p:spPr>
          <a:xfrm>
            <a:off x="5472114" y="3858361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75" name="Ovál 774"/>
          <p:cNvSpPr/>
          <p:nvPr/>
        </p:nvSpPr>
        <p:spPr>
          <a:xfrm>
            <a:off x="5683986" y="3995892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76" name="Ovál 775"/>
          <p:cNvSpPr/>
          <p:nvPr/>
        </p:nvSpPr>
        <p:spPr>
          <a:xfrm>
            <a:off x="5479548" y="4125990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77" name="Ovál 776"/>
          <p:cNvSpPr/>
          <p:nvPr/>
        </p:nvSpPr>
        <p:spPr>
          <a:xfrm>
            <a:off x="5260241" y="3943854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78" name="Ovál 777"/>
          <p:cNvSpPr/>
          <p:nvPr/>
        </p:nvSpPr>
        <p:spPr>
          <a:xfrm>
            <a:off x="5152445" y="4133424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79" name="Ovál 778"/>
          <p:cNvSpPr/>
          <p:nvPr/>
        </p:nvSpPr>
        <p:spPr>
          <a:xfrm>
            <a:off x="5494422" y="3650203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0" name="Ovál 779"/>
          <p:cNvSpPr/>
          <p:nvPr/>
        </p:nvSpPr>
        <p:spPr>
          <a:xfrm>
            <a:off x="5334588" y="3750564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1" name="Ovál 780"/>
          <p:cNvSpPr/>
          <p:nvPr/>
        </p:nvSpPr>
        <p:spPr>
          <a:xfrm>
            <a:off x="5717443" y="3888095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2" name="Ovál 781"/>
          <p:cNvSpPr/>
          <p:nvPr/>
        </p:nvSpPr>
        <p:spPr>
          <a:xfrm>
            <a:off x="5342022" y="4018193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3" name="Ovál 782"/>
          <p:cNvSpPr/>
          <p:nvPr/>
        </p:nvSpPr>
        <p:spPr>
          <a:xfrm>
            <a:off x="5122715" y="3836057"/>
            <a:ext cx="54000" cy="54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4" name="Ovál 783"/>
          <p:cNvSpPr/>
          <p:nvPr/>
        </p:nvSpPr>
        <p:spPr>
          <a:xfrm>
            <a:off x="6126314" y="3531257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5" name="Ovál 784"/>
          <p:cNvSpPr/>
          <p:nvPr/>
        </p:nvSpPr>
        <p:spPr>
          <a:xfrm>
            <a:off x="5966480" y="363161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6" name="Ovál 785"/>
          <p:cNvSpPr/>
          <p:nvPr/>
        </p:nvSpPr>
        <p:spPr>
          <a:xfrm>
            <a:off x="6178352" y="3769149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7" name="Ovál 786"/>
          <p:cNvSpPr/>
          <p:nvPr/>
        </p:nvSpPr>
        <p:spPr>
          <a:xfrm>
            <a:off x="5992499" y="3806321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8" name="Ovál 787"/>
          <p:cNvSpPr/>
          <p:nvPr/>
        </p:nvSpPr>
        <p:spPr>
          <a:xfrm>
            <a:off x="5988788" y="342346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89" name="Ovál 788"/>
          <p:cNvSpPr/>
          <p:nvPr/>
        </p:nvSpPr>
        <p:spPr>
          <a:xfrm>
            <a:off x="5828954" y="3523821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90" name="Ovál 789"/>
          <p:cNvSpPr/>
          <p:nvPr/>
        </p:nvSpPr>
        <p:spPr>
          <a:xfrm>
            <a:off x="6040826" y="3661352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91" name="Ovál 790"/>
          <p:cNvSpPr/>
          <p:nvPr/>
        </p:nvSpPr>
        <p:spPr>
          <a:xfrm>
            <a:off x="5836388" y="379145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94" name="Ovál 793"/>
          <p:cNvSpPr/>
          <p:nvPr/>
        </p:nvSpPr>
        <p:spPr>
          <a:xfrm>
            <a:off x="5211917" y="3479220"/>
            <a:ext cx="54000" cy="54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95" name="Ovál 794"/>
          <p:cNvSpPr/>
          <p:nvPr/>
        </p:nvSpPr>
        <p:spPr>
          <a:xfrm>
            <a:off x="5052083" y="3579581"/>
            <a:ext cx="54000" cy="54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96" name="Ovál 795"/>
          <p:cNvSpPr/>
          <p:nvPr/>
        </p:nvSpPr>
        <p:spPr>
          <a:xfrm>
            <a:off x="5074391" y="3371423"/>
            <a:ext cx="54000" cy="54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97" name="Ovál 796"/>
          <p:cNvSpPr/>
          <p:nvPr/>
        </p:nvSpPr>
        <p:spPr>
          <a:xfrm>
            <a:off x="4914557" y="3471784"/>
            <a:ext cx="54000" cy="54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98" name="Ovál 797"/>
          <p:cNvSpPr/>
          <p:nvPr/>
        </p:nvSpPr>
        <p:spPr>
          <a:xfrm>
            <a:off x="5126429" y="3609315"/>
            <a:ext cx="54000" cy="5400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99" name="Ovál 798"/>
          <p:cNvSpPr/>
          <p:nvPr/>
        </p:nvSpPr>
        <p:spPr>
          <a:xfrm>
            <a:off x="5535300" y="3252477"/>
            <a:ext cx="54000" cy="54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00" name="Ovál 799"/>
          <p:cNvSpPr/>
          <p:nvPr/>
        </p:nvSpPr>
        <p:spPr>
          <a:xfrm>
            <a:off x="5375466" y="3352838"/>
            <a:ext cx="54000" cy="54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01" name="Ovál 800"/>
          <p:cNvSpPr/>
          <p:nvPr/>
        </p:nvSpPr>
        <p:spPr>
          <a:xfrm>
            <a:off x="5297404" y="3363988"/>
            <a:ext cx="54000" cy="54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02" name="Ovál 801"/>
          <p:cNvSpPr/>
          <p:nvPr/>
        </p:nvSpPr>
        <p:spPr>
          <a:xfrm>
            <a:off x="5163593" y="3438331"/>
            <a:ext cx="54000" cy="54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03" name="Ovál 802"/>
          <p:cNvSpPr/>
          <p:nvPr/>
        </p:nvSpPr>
        <p:spPr>
          <a:xfrm>
            <a:off x="5397774" y="3144680"/>
            <a:ext cx="54000" cy="54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04" name="Ovál 803"/>
          <p:cNvSpPr/>
          <p:nvPr/>
        </p:nvSpPr>
        <p:spPr>
          <a:xfrm>
            <a:off x="5237940" y="3245041"/>
            <a:ext cx="54000" cy="54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05" name="Ovál 804"/>
          <p:cNvSpPr/>
          <p:nvPr/>
        </p:nvSpPr>
        <p:spPr>
          <a:xfrm>
            <a:off x="5449812" y="3382572"/>
            <a:ext cx="54000" cy="54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06" name="Ovál 805"/>
          <p:cNvSpPr/>
          <p:nvPr/>
        </p:nvSpPr>
        <p:spPr>
          <a:xfrm>
            <a:off x="5245374" y="3512670"/>
            <a:ext cx="54000" cy="54000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831" name="Přímá spojnice 830"/>
          <p:cNvCxnSpPr/>
          <p:nvPr/>
        </p:nvCxnSpPr>
        <p:spPr>
          <a:xfrm flipV="1">
            <a:off x="2430967" y="3327864"/>
            <a:ext cx="1129990" cy="780586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3" name="Obrázek 8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435" y="3938790"/>
            <a:ext cx="1220263" cy="417375"/>
          </a:xfrm>
          <a:prstGeom prst="rect">
            <a:avLst/>
          </a:prstGeom>
        </p:spPr>
      </p:pic>
      <p:pic>
        <p:nvPicPr>
          <p:cNvPr id="834" name="Obrázek 8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871700" y="3217676"/>
            <a:ext cx="1272302" cy="417375"/>
          </a:xfrm>
          <a:prstGeom prst="rect">
            <a:avLst/>
          </a:prstGeom>
        </p:spPr>
      </p:pic>
      <p:sp>
        <p:nvSpPr>
          <p:cNvPr id="835" name="TextovéPole 834"/>
          <p:cNvSpPr txBox="1"/>
          <p:nvPr/>
        </p:nvSpPr>
        <p:spPr>
          <a:xfrm>
            <a:off x="8489797" y="3610361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Prostředí</a:t>
            </a:r>
            <a:endParaRPr lang="cs-CZ" dirty="0"/>
          </a:p>
        </p:txBody>
      </p:sp>
      <p:sp>
        <p:nvSpPr>
          <p:cNvPr id="836" name="TextovéPole 835"/>
          <p:cNvSpPr txBox="1"/>
          <p:nvPr/>
        </p:nvSpPr>
        <p:spPr>
          <a:xfrm>
            <a:off x="7486186" y="3588059"/>
            <a:ext cx="72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dirty="0" smtClean="0"/>
              <a:t>Agent</a:t>
            </a:r>
            <a:endParaRPr lang="cs-CZ" dirty="0"/>
          </a:p>
        </p:txBody>
      </p:sp>
      <p:pic>
        <p:nvPicPr>
          <p:cNvPr id="840" name="Obrázek 8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7733" r="12927" b="4462"/>
          <a:stretch/>
        </p:blipFill>
        <p:spPr>
          <a:xfrm>
            <a:off x="2698595" y="1610578"/>
            <a:ext cx="932406" cy="1234067"/>
          </a:xfrm>
          <a:prstGeom prst="rect">
            <a:avLst/>
          </a:prstGeom>
        </p:spPr>
      </p:pic>
      <p:sp>
        <p:nvSpPr>
          <p:cNvPr id="841" name="TextovéPole 840"/>
          <p:cNvSpPr txBox="1"/>
          <p:nvPr/>
        </p:nvSpPr>
        <p:spPr>
          <a:xfrm rot="16904111">
            <a:off x="3199808" y="2362466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 smtClean="0"/>
              <a:t>pes</a:t>
            </a:r>
            <a:endParaRPr lang="cs-CZ" sz="1400" dirty="0"/>
          </a:p>
        </p:txBody>
      </p:sp>
      <p:sp>
        <p:nvSpPr>
          <p:cNvPr id="842" name="TextovéPole 841"/>
          <p:cNvSpPr txBox="1"/>
          <p:nvPr/>
        </p:nvSpPr>
        <p:spPr>
          <a:xfrm rot="16904111">
            <a:off x="2876944" y="2195978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050" dirty="0" smtClean="0"/>
              <a:t>kočka</a:t>
            </a:r>
            <a:endParaRPr lang="cs-CZ" sz="1050" dirty="0"/>
          </a:p>
        </p:txBody>
      </p:sp>
      <p:sp>
        <p:nvSpPr>
          <p:cNvPr id="843" name="TextovéPole 842"/>
          <p:cNvSpPr txBox="1"/>
          <p:nvPr/>
        </p:nvSpPr>
        <p:spPr>
          <a:xfrm rot="16904111">
            <a:off x="2608794" y="201677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400" dirty="0" smtClean="0"/>
              <a:t>pes</a:t>
            </a:r>
            <a:endParaRPr lang="cs-CZ" sz="1400" dirty="0"/>
          </a:p>
        </p:txBody>
      </p:sp>
      <p:pic>
        <p:nvPicPr>
          <p:cNvPr id="844" name="Obrázek 84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1" t="7733" r="12927" b="4462"/>
          <a:stretch/>
        </p:blipFill>
        <p:spPr>
          <a:xfrm>
            <a:off x="5177883" y="1629163"/>
            <a:ext cx="932406" cy="1234067"/>
          </a:xfrm>
          <a:prstGeom prst="rect">
            <a:avLst/>
          </a:prstGeom>
        </p:spPr>
      </p:pic>
      <p:pic>
        <p:nvPicPr>
          <p:cNvPr id="846" name="Obrázek 84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6" t="55610" r="67499" b="9702"/>
          <a:stretch/>
        </p:blipFill>
        <p:spPr>
          <a:xfrm>
            <a:off x="7924800" y="2108603"/>
            <a:ext cx="661639" cy="599786"/>
          </a:xfrm>
          <a:prstGeom prst="rect">
            <a:avLst/>
          </a:prstGeom>
        </p:spPr>
      </p:pic>
      <p:pic>
        <p:nvPicPr>
          <p:cNvPr id="847" name="Obrázek 84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46" t="20054" r="6036" b="9918"/>
          <a:stretch/>
        </p:blipFill>
        <p:spPr>
          <a:xfrm>
            <a:off x="8817680" y="1521367"/>
            <a:ext cx="876448" cy="126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6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Skupina 61"/>
          <p:cNvGrpSpPr/>
          <p:nvPr/>
        </p:nvGrpSpPr>
        <p:grpSpPr>
          <a:xfrm>
            <a:off x="427329" y="2719102"/>
            <a:ext cx="5081993" cy="3340919"/>
            <a:chOff x="1007192" y="3053639"/>
            <a:chExt cx="5081993" cy="3340919"/>
          </a:xfrm>
        </p:grpSpPr>
        <p:sp>
          <p:nvSpPr>
            <p:cNvPr id="16" name="Volný tvar 15"/>
            <p:cNvSpPr/>
            <p:nvPr/>
          </p:nvSpPr>
          <p:spPr>
            <a:xfrm>
              <a:off x="1544280" y="3237855"/>
              <a:ext cx="4336843" cy="2368633"/>
            </a:xfrm>
            <a:custGeom>
              <a:avLst/>
              <a:gdLst>
                <a:gd name="connsiteX0" fmla="*/ 0 w 4733925"/>
                <a:gd name="connsiteY0" fmla="*/ 0 h 2733675"/>
                <a:gd name="connsiteX1" fmla="*/ 2486025 w 4733925"/>
                <a:gd name="connsiteY1" fmla="*/ 2266950 h 2733675"/>
                <a:gd name="connsiteX2" fmla="*/ 4733925 w 4733925"/>
                <a:gd name="connsiteY2" fmla="*/ 2733675 h 273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3925" h="2733675">
                  <a:moveTo>
                    <a:pt x="0" y="0"/>
                  </a:moveTo>
                  <a:cubicBezTo>
                    <a:pt x="848519" y="905669"/>
                    <a:pt x="1697038" y="1811338"/>
                    <a:pt x="2486025" y="2266950"/>
                  </a:cubicBezTo>
                  <a:cubicBezTo>
                    <a:pt x="3275012" y="2722562"/>
                    <a:pt x="4322763" y="2671763"/>
                    <a:pt x="4733925" y="2733675"/>
                  </a:cubicBezTo>
                </a:path>
              </a:pathLst>
            </a:custGeom>
            <a:noFill/>
            <a:ln w="38100">
              <a:solidFill>
                <a:srgbClr val="646EF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Přímá spojnice se šipkou 24"/>
            <p:cNvCxnSpPr/>
            <p:nvPr/>
          </p:nvCxnSpPr>
          <p:spPr>
            <a:xfrm>
              <a:off x="1422116" y="5966975"/>
              <a:ext cx="445900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Přímá spojnice se šipkou 26"/>
            <p:cNvCxnSpPr/>
            <p:nvPr/>
          </p:nvCxnSpPr>
          <p:spPr>
            <a:xfrm flipV="1">
              <a:off x="1422116" y="3053639"/>
              <a:ext cx="0" cy="29133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ovéPole 27"/>
            <p:cNvSpPr txBox="1"/>
            <p:nvPr/>
          </p:nvSpPr>
          <p:spPr>
            <a:xfrm>
              <a:off x="3074660" y="6025226"/>
              <a:ext cx="12771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latin typeface="Garamond" panose="02020404030301010803" pitchFamily="18" charset="0"/>
                </a:rPr>
                <a:t>Počet iterací</a:t>
              </a:r>
              <a:endParaRPr lang="en-GB" dirty="0">
                <a:latin typeface="Garamond" panose="02020404030301010803" pitchFamily="18" charset="0"/>
              </a:endParaRPr>
            </a:p>
          </p:txBody>
        </p:sp>
        <p:sp>
          <p:nvSpPr>
            <p:cNvPr id="33" name="TextovéPole 32"/>
            <p:cNvSpPr txBox="1"/>
            <p:nvPr/>
          </p:nvSpPr>
          <p:spPr>
            <a:xfrm rot="16200000">
              <a:off x="719292" y="4353348"/>
              <a:ext cx="9451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smtClean="0">
                  <a:latin typeface="Garamond" panose="02020404030301010803" pitchFamily="18" charset="0"/>
                </a:rPr>
                <a:t>ERROR</a:t>
              </a:r>
              <a:endParaRPr lang="en-GB">
                <a:latin typeface="Garamond" panose="02020404030301010803" pitchFamily="18" charset="0"/>
              </a:endParaRPr>
            </a:p>
          </p:txBody>
        </p:sp>
        <p:sp>
          <p:nvSpPr>
            <p:cNvPr id="40" name="TextovéPole 39"/>
            <p:cNvSpPr txBox="1"/>
            <p:nvPr/>
          </p:nvSpPr>
          <p:spPr>
            <a:xfrm>
              <a:off x="4591339" y="5168593"/>
              <a:ext cx="1497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>
                  <a:solidFill>
                    <a:srgbClr val="646EFA"/>
                  </a:solidFill>
                  <a:latin typeface="Garamond" panose="02020404030301010803" pitchFamily="18" charset="0"/>
                </a:rPr>
                <a:t>Trénovací data</a:t>
              </a:r>
              <a:endParaRPr lang="en-GB" dirty="0">
                <a:solidFill>
                  <a:srgbClr val="646EFA"/>
                </a:solidFill>
                <a:latin typeface="Garamond" panose="02020404030301010803" pitchFamily="18" charset="0"/>
              </a:endParaRPr>
            </a:p>
          </p:txBody>
        </p:sp>
      </p:grpSp>
      <p:grpSp>
        <p:nvGrpSpPr>
          <p:cNvPr id="13" name="Skupina 12"/>
          <p:cNvGrpSpPr/>
          <p:nvPr/>
        </p:nvGrpSpPr>
        <p:grpSpPr>
          <a:xfrm>
            <a:off x="438482" y="2683726"/>
            <a:ext cx="6568220" cy="3380011"/>
            <a:chOff x="4720550" y="468351"/>
            <a:chExt cx="6568220" cy="3380011"/>
          </a:xfrm>
        </p:grpSpPr>
        <p:sp>
          <p:nvSpPr>
            <p:cNvPr id="9" name="Obdélník 8"/>
            <p:cNvSpPr/>
            <p:nvPr/>
          </p:nvSpPr>
          <p:spPr>
            <a:xfrm>
              <a:off x="4795024" y="468351"/>
              <a:ext cx="6467707" cy="33304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8" name="Skupina 7"/>
            <p:cNvGrpSpPr/>
            <p:nvPr/>
          </p:nvGrpSpPr>
          <p:grpSpPr>
            <a:xfrm>
              <a:off x="4720550" y="507443"/>
              <a:ext cx="6568220" cy="3340919"/>
              <a:chOff x="4921272" y="1905063"/>
              <a:chExt cx="6568220" cy="3340919"/>
            </a:xfrm>
          </p:grpSpPr>
          <p:grpSp>
            <p:nvGrpSpPr>
              <p:cNvPr id="3" name="Skupina 2"/>
              <p:cNvGrpSpPr/>
              <p:nvPr/>
            </p:nvGrpSpPr>
            <p:grpSpPr>
              <a:xfrm>
                <a:off x="4921272" y="1905063"/>
                <a:ext cx="6568220" cy="3340919"/>
                <a:chOff x="6363496" y="3161434"/>
                <a:chExt cx="6568220" cy="3340919"/>
              </a:xfrm>
              <a:solidFill>
                <a:schemeClr val="bg1"/>
              </a:solidFill>
            </p:grpSpPr>
            <p:sp>
              <p:nvSpPr>
                <p:cNvPr id="31" name="TextovéPole 30"/>
                <p:cNvSpPr txBox="1"/>
                <p:nvPr/>
              </p:nvSpPr>
              <p:spPr>
                <a:xfrm>
                  <a:off x="8228641" y="5626475"/>
                  <a:ext cx="1260477" cy="369332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r>
                    <a:rPr lang="cs-CZ" dirty="0" smtClean="0">
                      <a:latin typeface="Garamond" panose="02020404030301010803" pitchFamily="18" charset="0"/>
                    </a:rPr>
                    <a:t>Optimum</a:t>
                  </a:r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6" name="Volný tvar 25"/>
                <p:cNvSpPr/>
                <p:nvPr/>
              </p:nvSpPr>
              <p:spPr>
                <a:xfrm>
                  <a:off x="6900583" y="3345650"/>
                  <a:ext cx="4336843" cy="2368633"/>
                </a:xfrm>
                <a:custGeom>
                  <a:avLst/>
                  <a:gdLst>
                    <a:gd name="connsiteX0" fmla="*/ 0 w 4733925"/>
                    <a:gd name="connsiteY0" fmla="*/ 0 h 2733675"/>
                    <a:gd name="connsiteX1" fmla="*/ 2486025 w 4733925"/>
                    <a:gd name="connsiteY1" fmla="*/ 2266950 h 2733675"/>
                    <a:gd name="connsiteX2" fmla="*/ 4733925 w 4733925"/>
                    <a:gd name="connsiteY2" fmla="*/ 2733675 h 27336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33925" h="2733675">
                      <a:moveTo>
                        <a:pt x="0" y="0"/>
                      </a:moveTo>
                      <a:cubicBezTo>
                        <a:pt x="848519" y="905669"/>
                        <a:pt x="1697038" y="1811338"/>
                        <a:pt x="2486025" y="2266950"/>
                      </a:cubicBezTo>
                      <a:cubicBezTo>
                        <a:pt x="3275012" y="2722562"/>
                        <a:pt x="4322763" y="2671763"/>
                        <a:pt x="4733925" y="2733675"/>
                      </a:cubicBezTo>
                    </a:path>
                  </a:pathLst>
                </a:custGeom>
                <a:grpFill/>
                <a:ln w="38100">
                  <a:solidFill>
                    <a:srgbClr val="646EF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34" name="Přímá spojnice se šipkou 33"/>
                <p:cNvCxnSpPr/>
                <p:nvPr/>
              </p:nvCxnSpPr>
              <p:spPr>
                <a:xfrm>
                  <a:off x="6778419" y="6074770"/>
                  <a:ext cx="4459007" cy="0"/>
                </a:xfrm>
                <a:prstGeom prst="straightConnector1">
                  <a:avLst/>
                </a:prstGeom>
                <a:grpFill/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Přímá spojnice se šipkou 38"/>
                <p:cNvCxnSpPr/>
                <p:nvPr/>
              </p:nvCxnSpPr>
              <p:spPr>
                <a:xfrm flipV="1">
                  <a:off x="6778419" y="3161434"/>
                  <a:ext cx="0" cy="2913336"/>
                </a:xfrm>
                <a:prstGeom prst="straightConnector1">
                  <a:avLst/>
                </a:prstGeom>
                <a:grpFill/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2" name="TextovéPole 41"/>
                <p:cNvSpPr txBox="1"/>
                <p:nvPr/>
              </p:nvSpPr>
              <p:spPr>
                <a:xfrm>
                  <a:off x="8430963" y="6133021"/>
                  <a:ext cx="1277144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>
                      <a:latin typeface="Garamond" panose="02020404030301010803" pitchFamily="18" charset="0"/>
                    </a:rPr>
                    <a:t>Počet iterací</a:t>
                  </a:r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5" name="TextovéPole 44"/>
                <p:cNvSpPr txBox="1"/>
                <p:nvPr/>
              </p:nvSpPr>
              <p:spPr>
                <a:xfrm rot="16200000">
                  <a:off x="6073063" y="4461143"/>
                  <a:ext cx="950197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>
                      <a:latin typeface="Garamond" panose="02020404030301010803" pitchFamily="18" charset="0"/>
                    </a:rPr>
                    <a:t>CHYBA</a:t>
                  </a:r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6" name="TextovéPole 45"/>
                <p:cNvSpPr txBox="1"/>
                <p:nvPr/>
              </p:nvSpPr>
              <p:spPr>
                <a:xfrm>
                  <a:off x="9947642" y="5187178"/>
                  <a:ext cx="1497846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>
                      <a:solidFill>
                        <a:srgbClr val="646EFA"/>
                      </a:solidFill>
                      <a:latin typeface="Garamond" panose="02020404030301010803" pitchFamily="18" charset="0"/>
                    </a:rPr>
                    <a:t>Trénovací data</a:t>
                  </a:r>
                  <a:endParaRPr lang="en-GB" dirty="0">
                    <a:solidFill>
                      <a:srgbClr val="646EFA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47" name="TextovéPole 46"/>
                <p:cNvSpPr txBox="1"/>
                <p:nvPr/>
              </p:nvSpPr>
              <p:spPr>
                <a:xfrm>
                  <a:off x="10096848" y="4408194"/>
                  <a:ext cx="1454694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>
                      <a:solidFill>
                        <a:srgbClr val="FF0000"/>
                      </a:solidFill>
                      <a:latin typeface="Garamond" panose="02020404030301010803" pitchFamily="18" charset="0"/>
                    </a:rPr>
                    <a:t>Testovací data</a:t>
                  </a:r>
                  <a:endParaRPr lang="en-GB" dirty="0">
                    <a:solidFill>
                      <a:srgbClr val="FF0000"/>
                    </a:solidFill>
                    <a:latin typeface="Garamond" panose="02020404030301010803" pitchFamily="18" charset="0"/>
                  </a:endParaRPr>
                </a:p>
              </p:txBody>
            </p:sp>
            <p:sp>
              <p:nvSpPr>
                <p:cNvPr id="24" name="Volný tvar 23"/>
                <p:cNvSpPr/>
                <p:nvPr/>
              </p:nvSpPr>
              <p:spPr>
                <a:xfrm>
                  <a:off x="7012095" y="3329835"/>
                  <a:ext cx="3804554" cy="1240513"/>
                </a:xfrm>
                <a:custGeom>
                  <a:avLst/>
                  <a:gdLst>
                    <a:gd name="connsiteX0" fmla="*/ 0 w 4152900"/>
                    <a:gd name="connsiteY0" fmla="*/ 0 h 1431695"/>
                    <a:gd name="connsiteX1" fmla="*/ 2667000 w 4152900"/>
                    <a:gd name="connsiteY1" fmla="*/ 1419225 h 1431695"/>
                    <a:gd name="connsiteX2" fmla="*/ 4152900 w 4152900"/>
                    <a:gd name="connsiteY2" fmla="*/ 695325 h 1431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152900" h="1431695">
                      <a:moveTo>
                        <a:pt x="0" y="0"/>
                      </a:moveTo>
                      <a:cubicBezTo>
                        <a:pt x="987425" y="651669"/>
                        <a:pt x="1974850" y="1303338"/>
                        <a:pt x="2667000" y="1419225"/>
                      </a:cubicBezTo>
                      <a:cubicBezTo>
                        <a:pt x="3359150" y="1535113"/>
                        <a:pt x="3889375" y="808037"/>
                        <a:pt x="4152900" y="695325"/>
                      </a:cubicBezTo>
                    </a:path>
                  </a:pathLst>
                </a:custGeom>
                <a:grp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9" name="Přímá spojnice 28"/>
                <p:cNvCxnSpPr/>
                <p:nvPr/>
              </p:nvCxnSpPr>
              <p:spPr>
                <a:xfrm>
                  <a:off x="9413683" y="3905486"/>
                  <a:ext cx="0" cy="2159155"/>
                </a:xfrm>
                <a:prstGeom prst="line">
                  <a:avLst/>
                </a:prstGeom>
                <a:grpFill/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TextovéPole 43"/>
                <p:cNvSpPr txBox="1"/>
                <p:nvPr/>
              </p:nvSpPr>
              <p:spPr>
                <a:xfrm>
                  <a:off x="9584518" y="3488829"/>
                  <a:ext cx="3347198" cy="369332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cs-CZ" dirty="0" smtClean="0">
                      <a:latin typeface="Garamond" panose="02020404030301010803" pitchFamily="18" charset="0"/>
                    </a:rPr>
                    <a:t>Přeučená síť (našprtaná nazpaměť)</a:t>
                  </a:r>
                  <a:endParaRPr lang="en-GB" dirty="0">
                    <a:latin typeface="Garamond" panose="02020404030301010803" pitchFamily="18" charset="0"/>
                  </a:endParaRPr>
                </a:p>
              </p:txBody>
            </p:sp>
          </p:grpSp>
          <p:sp>
            <p:nvSpPr>
              <p:cNvPr id="5" name="TextovéPole 4"/>
              <p:cNvSpPr txBox="1"/>
              <p:nvPr/>
            </p:nvSpPr>
            <p:spPr>
              <a:xfrm>
                <a:off x="6326458" y="2215375"/>
                <a:ext cx="15199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cs-CZ" dirty="0" smtClean="0"/>
                  <a:t>Nedoučená síť</a:t>
                </a:r>
                <a:endParaRPr lang="cs-CZ" dirty="0"/>
              </a:p>
            </p:txBody>
          </p:sp>
        </p:grpSp>
      </p:grpSp>
      <p:grpSp>
        <p:nvGrpSpPr>
          <p:cNvPr id="61" name="Skupina 60"/>
          <p:cNvGrpSpPr/>
          <p:nvPr/>
        </p:nvGrpSpPr>
        <p:grpSpPr>
          <a:xfrm>
            <a:off x="6408234" y="3386255"/>
            <a:ext cx="5370568" cy="2434681"/>
            <a:chOff x="1412488" y="182139"/>
            <a:chExt cx="5370568" cy="2434681"/>
          </a:xfrm>
        </p:grpSpPr>
        <p:sp>
          <p:nvSpPr>
            <p:cNvPr id="14" name="Vývojový diagram: magnetický disk 13"/>
            <p:cNvSpPr/>
            <p:nvPr/>
          </p:nvSpPr>
          <p:spPr>
            <a:xfrm>
              <a:off x="1412488" y="877230"/>
              <a:ext cx="1732157" cy="1278673"/>
            </a:xfrm>
            <a:prstGeom prst="flowChartMagneticDisk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>
                  <a:solidFill>
                    <a:schemeClr val="tx1"/>
                  </a:solidFill>
                </a:rPr>
                <a:t>Původní dataset</a:t>
              </a:r>
              <a:endParaRPr lang="cs-CZ" dirty="0">
                <a:solidFill>
                  <a:schemeClr val="tx1"/>
                </a:solidFill>
              </a:endParaRPr>
            </a:p>
          </p:txBody>
        </p:sp>
        <p:sp>
          <p:nvSpPr>
            <p:cNvPr id="48" name="Vývojový diagram: magnetický disk 47"/>
            <p:cNvSpPr/>
            <p:nvPr/>
          </p:nvSpPr>
          <p:spPr>
            <a:xfrm>
              <a:off x="4724400" y="182139"/>
              <a:ext cx="1557453" cy="992458"/>
            </a:xfrm>
            <a:prstGeom prst="flowChartMagneticDisk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Trénovací data</a:t>
              </a:r>
              <a:endParaRPr lang="cs-CZ" dirty="0"/>
            </a:p>
          </p:txBody>
        </p:sp>
        <p:sp>
          <p:nvSpPr>
            <p:cNvPr id="49" name="Vývojový diagram: magnetický disk 48"/>
            <p:cNvSpPr/>
            <p:nvPr/>
          </p:nvSpPr>
          <p:spPr>
            <a:xfrm>
              <a:off x="4650059" y="1929162"/>
              <a:ext cx="1572322" cy="687658"/>
            </a:xfrm>
            <a:prstGeom prst="flowChartMagneticDisk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cs-CZ" dirty="0" smtClean="0"/>
                <a:t>Testovací data</a:t>
              </a:r>
              <a:endParaRPr lang="cs-CZ" dirty="0"/>
            </a:p>
          </p:txBody>
        </p:sp>
        <p:cxnSp>
          <p:nvCxnSpPr>
            <p:cNvPr id="20" name="Přímá spojnice se šipkou 19"/>
            <p:cNvCxnSpPr>
              <a:stCxn id="14" idx="4"/>
              <a:endCxn id="48" idx="2"/>
            </p:cNvCxnSpPr>
            <p:nvPr/>
          </p:nvCxnSpPr>
          <p:spPr>
            <a:xfrm flipV="1">
              <a:off x="3144645" y="678368"/>
              <a:ext cx="1579755" cy="83819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Přímá spojnice se šipkou 49"/>
            <p:cNvCxnSpPr>
              <a:stCxn id="14" idx="4"/>
              <a:endCxn id="49" idx="2"/>
            </p:cNvCxnSpPr>
            <p:nvPr/>
          </p:nvCxnSpPr>
          <p:spPr>
            <a:xfrm>
              <a:off x="3144645" y="1516567"/>
              <a:ext cx="1505414" cy="75642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ovéPole 59"/>
            <p:cNvSpPr txBox="1"/>
            <p:nvPr/>
          </p:nvSpPr>
          <p:spPr>
            <a:xfrm>
              <a:off x="3687337" y="1330712"/>
              <a:ext cx="3095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cs-CZ" dirty="0" smtClean="0"/>
                <a:t>Náhodné rozdělení (např. </a:t>
              </a:r>
              <a:r>
                <a:rPr lang="cs-CZ" dirty="0" smtClean="0">
                  <a:solidFill>
                    <a:srgbClr val="0070C0"/>
                  </a:solidFill>
                </a:rPr>
                <a:t>80</a:t>
              </a:r>
              <a:r>
                <a:rPr lang="cs-CZ" dirty="0" smtClean="0"/>
                <a:t>:</a:t>
              </a:r>
              <a:r>
                <a:rPr lang="cs-CZ" dirty="0" smtClean="0">
                  <a:solidFill>
                    <a:srgbClr val="FF0000"/>
                  </a:solidFill>
                </a:rPr>
                <a:t>20</a:t>
              </a:r>
              <a:r>
                <a:rPr lang="cs-CZ" dirty="0" smtClean="0"/>
                <a:t>)</a:t>
              </a:r>
              <a:endParaRPr lang="cs-CZ" dirty="0"/>
            </a:p>
          </p:txBody>
        </p:sp>
      </p:grpSp>
      <p:grpSp>
        <p:nvGrpSpPr>
          <p:cNvPr id="203" name="Skupina 202"/>
          <p:cNvGrpSpPr/>
          <p:nvPr/>
        </p:nvGrpSpPr>
        <p:grpSpPr>
          <a:xfrm>
            <a:off x="8038509" y="312235"/>
            <a:ext cx="3692575" cy="2616820"/>
            <a:chOff x="6730099" y="170985"/>
            <a:chExt cx="3692575" cy="2616820"/>
          </a:xfrm>
        </p:grpSpPr>
        <p:sp>
          <p:nvSpPr>
            <p:cNvPr id="96" name="Ovál 95"/>
            <p:cNvSpPr/>
            <p:nvPr/>
          </p:nvSpPr>
          <p:spPr>
            <a:xfrm>
              <a:off x="8269269" y="1134579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97" name="Ovál 96"/>
            <p:cNvSpPr/>
            <p:nvPr/>
          </p:nvSpPr>
          <p:spPr>
            <a:xfrm>
              <a:off x="8066863" y="1951349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98" name="Ovál 97"/>
            <p:cNvSpPr/>
            <p:nvPr/>
          </p:nvSpPr>
          <p:spPr>
            <a:xfrm>
              <a:off x="8083531" y="1122673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99" name="Ovál 98"/>
            <p:cNvSpPr/>
            <p:nvPr/>
          </p:nvSpPr>
          <p:spPr>
            <a:xfrm>
              <a:off x="7738598" y="2112866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0" name="Ovál 99"/>
            <p:cNvSpPr/>
            <p:nvPr/>
          </p:nvSpPr>
          <p:spPr>
            <a:xfrm>
              <a:off x="7619187" y="1257011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1" name="Ovál 100"/>
            <p:cNvSpPr/>
            <p:nvPr/>
          </p:nvSpPr>
          <p:spPr>
            <a:xfrm>
              <a:off x="7200088" y="1603686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2" name="Ovál 101"/>
            <p:cNvSpPr/>
            <p:nvPr/>
          </p:nvSpPr>
          <p:spPr>
            <a:xfrm>
              <a:off x="7285290" y="1897509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3" name="Ovál 102"/>
            <p:cNvSpPr/>
            <p:nvPr/>
          </p:nvSpPr>
          <p:spPr>
            <a:xfrm>
              <a:off x="7437341" y="2143358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4" name="Ovál 103"/>
            <p:cNvSpPr/>
            <p:nvPr/>
          </p:nvSpPr>
          <p:spPr>
            <a:xfrm>
              <a:off x="6915093" y="2433988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5" name="Ovál 104"/>
            <p:cNvSpPr/>
            <p:nvPr/>
          </p:nvSpPr>
          <p:spPr>
            <a:xfrm>
              <a:off x="9202720" y="439254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6" name="Ovál 105"/>
            <p:cNvSpPr/>
            <p:nvPr/>
          </p:nvSpPr>
          <p:spPr>
            <a:xfrm>
              <a:off x="8935961" y="2397223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7" name="Ovál 106"/>
            <p:cNvSpPr/>
            <p:nvPr/>
          </p:nvSpPr>
          <p:spPr>
            <a:xfrm>
              <a:off x="9271776" y="1163154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8" name="Ovál 107"/>
            <p:cNvSpPr/>
            <p:nvPr/>
          </p:nvSpPr>
          <p:spPr>
            <a:xfrm>
              <a:off x="9362262" y="1001230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09" name="Ovál 108"/>
            <p:cNvSpPr/>
            <p:nvPr/>
          </p:nvSpPr>
          <p:spPr>
            <a:xfrm>
              <a:off x="8833625" y="634517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0" name="Ovál 109"/>
            <p:cNvSpPr/>
            <p:nvPr/>
          </p:nvSpPr>
          <p:spPr>
            <a:xfrm>
              <a:off x="9300350" y="534505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1" name="Ovál 110"/>
            <p:cNvSpPr/>
            <p:nvPr/>
          </p:nvSpPr>
          <p:spPr>
            <a:xfrm>
              <a:off x="9196369" y="856767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2" name="Ovál 111"/>
            <p:cNvSpPr/>
            <p:nvPr/>
          </p:nvSpPr>
          <p:spPr>
            <a:xfrm>
              <a:off x="8910620" y="777392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3" name="Ovál 112"/>
            <p:cNvSpPr/>
            <p:nvPr/>
          </p:nvSpPr>
          <p:spPr>
            <a:xfrm>
              <a:off x="8597882" y="862323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4" name="Ovál 113"/>
            <p:cNvSpPr/>
            <p:nvPr/>
          </p:nvSpPr>
          <p:spPr>
            <a:xfrm>
              <a:off x="8309750" y="886930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5" name="Ovál 114"/>
            <p:cNvSpPr/>
            <p:nvPr/>
          </p:nvSpPr>
          <p:spPr>
            <a:xfrm>
              <a:off x="9159856" y="2399024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6" name="Ovál 115"/>
            <p:cNvSpPr/>
            <p:nvPr/>
          </p:nvSpPr>
          <p:spPr>
            <a:xfrm>
              <a:off x="8423760" y="2305632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7" name="Ovál 116"/>
            <p:cNvSpPr/>
            <p:nvPr/>
          </p:nvSpPr>
          <p:spPr>
            <a:xfrm>
              <a:off x="7874446" y="1125750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8" name="Ovál 117"/>
            <p:cNvSpPr/>
            <p:nvPr/>
          </p:nvSpPr>
          <p:spPr>
            <a:xfrm>
              <a:off x="6775353" y="1807679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19" name="Ovál 118"/>
            <p:cNvSpPr/>
            <p:nvPr/>
          </p:nvSpPr>
          <p:spPr>
            <a:xfrm>
              <a:off x="8221818" y="2310394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0" name="Ovál 119"/>
            <p:cNvSpPr/>
            <p:nvPr/>
          </p:nvSpPr>
          <p:spPr>
            <a:xfrm>
              <a:off x="8914587" y="1984686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1" name="Ovál 120"/>
            <p:cNvSpPr/>
            <p:nvPr/>
          </p:nvSpPr>
          <p:spPr>
            <a:xfrm>
              <a:off x="8514537" y="1934679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2" name="Ovál 121"/>
            <p:cNvSpPr/>
            <p:nvPr/>
          </p:nvSpPr>
          <p:spPr>
            <a:xfrm>
              <a:off x="8801391" y="1570929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3" name="Ovál 122"/>
            <p:cNvSpPr/>
            <p:nvPr/>
          </p:nvSpPr>
          <p:spPr>
            <a:xfrm>
              <a:off x="7790987" y="2529236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4" name="Ovál 123"/>
            <p:cNvSpPr/>
            <p:nvPr/>
          </p:nvSpPr>
          <p:spPr>
            <a:xfrm>
              <a:off x="8315306" y="1271104"/>
              <a:ext cx="54000" cy="54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cxnSp>
          <p:nvCxnSpPr>
            <p:cNvPr id="127" name="Přímá spojnice se šipkou 126"/>
            <p:cNvCxnSpPr/>
            <p:nvPr/>
          </p:nvCxnSpPr>
          <p:spPr>
            <a:xfrm>
              <a:off x="6730099" y="2777724"/>
              <a:ext cx="3395209" cy="10081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Přímá spojnice se šipkou 128"/>
            <p:cNvCxnSpPr/>
            <p:nvPr/>
          </p:nvCxnSpPr>
          <p:spPr>
            <a:xfrm flipH="1" flipV="1">
              <a:off x="6742772" y="170985"/>
              <a:ext cx="2195" cy="2599306"/>
            </a:xfrm>
            <a:prstGeom prst="straightConnector1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Skupina 156"/>
            <p:cNvGrpSpPr/>
            <p:nvPr/>
          </p:nvGrpSpPr>
          <p:grpSpPr>
            <a:xfrm>
              <a:off x="6876586" y="609600"/>
              <a:ext cx="3546088" cy="1970049"/>
              <a:chOff x="7716644" y="1115122"/>
              <a:chExt cx="3546088" cy="1970049"/>
            </a:xfrm>
          </p:grpSpPr>
          <p:cxnSp>
            <p:nvCxnSpPr>
              <p:cNvPr id="132" name="Přímá spojnice 131"/>
              <p:cNvCxnSpPr/>
              <p:nvPr/>
            </p:nvCxnSpPr>
            <p:spPr>
              <a:xfrm flipV="1">
                <a:off x="7716644" y="1115122"/>
                <a:ext cx="3546088" cy="197004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Ovál 132"/>
              <p:cNvSpPr/>
              <p:nvPr/>
            </p:nvSpPr>
            <p:spPr>
              <a:xfrm>
                <a:off x="10849382" y="2078484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5" name="Ovál 134"/>
              <p:cNvSpPr/>
              <p:nvPr/>
            </p:nvSpPr>
            <p:spPr>
              <a:xfrm>
                <a:off x="8909070" y="2933411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6" name="Ovál 135"/>
              <p:cNvSpPr/>
              <p:nvPr/>
            </p:nvSpPr>
            <p:spPr>
              <a:xfrm>
                <a:off x="8637723" y="2305225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7" name="Ovál 136"/>
              <p:cNvSpPr/>
              <p:nvPr/>
            </p:nvSpPr>
            <p:spPr>
              <a:xfrm>
                <a:off x="10871684" y="1141781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8" name="Ovál 137"/>
              <p:cNvSpPr/>
              <p:nvPr/>
            </p:nvSpPr>
            <p:spPr>
              <a:xfrm>
                <a:off x="8466738" y="1465169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39" name="Ovál 138"/>
              <p:cNvSpPr/>
              <p:nvPr/>
            </p:nvSpPr>
            <p:spPr>
              <a:xfrm>
                <a:off x="9161831" y="1119479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0" name="Ovál 139"/>
              <p:cNvSpPr/>
              <p:nvPr/>
            </p:nvSpPr>
            <p:spPr>
              <a:xfrm>
                <a:off x="9039167" y="1822006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1" name="Ovál 140"/>
              <p:cNvSpPr/>
              <p:nvPr/>
            </p:nvSpPr>
            <p:spPr>
              <a:xfrm>
                <a:off x="9191567" y="1974406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2" name="Ovál 141"/>
              <p:cNvSpPr/>
              <p:nvPr/>
            </p:nvSpPr>
            <p:spPr>
              <a:xfrm>
                <a:off x="9343967" y="2126806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3" name="Ovál 142"/>
              <p:cNvSpPr/>
              <p:nvPr/>
            </p:nvSpPr>
            <p:spPr>
              <a:xfrm>
                <a:off x="9927548" y="2041314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44" name="Ovál 143"/>
              <p:cNvSpPr/>
              <p:nvPr/>
            </p:nvSpPr>
            <p:spPr>
              <a:xfrm>
                <a:off x="8020688" y="2766143"/>
                <a:ext cx="54000" cy="54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</p:grpSp>
      </p:grpSp>
      <p:grpSp>
        <p:nvGrpSpPr>
          <p:cNvPr id="206" name="Skupina 205"/>
          <p:cNvGrpSpPr/>
          <p:nvPr/>
        </p:nvGrpSpPr>
        <p:grpSpPr>
          <a:xfrm>
            <a:off x="8006575" y="319670"/>
            <a:ext cx="3917795" cy="2676292"/>
            <a:chOff x="1568604" y="-118946"/>
            <a:chExt cx="3917795" cy="2676292"/>
          </a:xfrm>
        </p:grpSpPr>
        <p:sp>
          <p:nvSpPr>
            <p:cNvPr id="205" name="Obdélník 204"/>
            <p:cNvSpPr/>
            <p:nvPr/>
          </p:nvSpPr>
          <p:spPr>
            <a:xfrm>
              <a:off x="1568604" y="-118946"/>
              <a:ext cx="3917795" cy="26762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grpSp>
          <p:nvGrpSpPr>
            <p:cNvPr id="204" name="Skupina 203"/>
            <p:cNvGrpSpPr/>
            <p:nvPr/>
          </p:nvGrpSpPr>
          <p:grpSpPr>
            <a:xfrm>
              <a:off x="1604255" y="-107795"/>
              <a:ext cx="3395209" cy="2616820"/>
              <a:chOff x="1604255" y="-107795"/>
              <a:chExt cx="3395209" cy="2616820"/>
            </a:xfrm>
          </p:grpSpPr>
          <p:pic>
            <p:nvPicPr>
              <p:cNvPr id="158" name="Obrázek 157"/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8" t="15633" r="9161" b="17969"/>
              <a:stretch/>
            </p:blipFill>
            <p:spPr>
              <a:xfrm>
                <a:off x="1668967" y="107796"/>
                <a:ext cx="2832410" cy="2252547"/>
              </a:xfrm>
              <a:prstGeom prst="rect">
                <a:avLst/>
              </a:prstGeom>
            </p:spPr>
          </p:pic>
          <p:sp>
            <p:nvSpPr>
              <p:cNvPr id="159" name="Ovál 158"/>
              <p:cNvSpPr/>
              <p:nvPr/>
            </p:nvSpPr>
            <p:spPr>
              <a:xfrm>
                <a:off x="3143425" y="855799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0" name="Ovál 159"/>
              <p:cNvSpPr/>
              <p:nvPr/>
            </p:nvSpPr>
            <p:spPr>
              <a:xfrm>
                <a:off x="2941019" y="1672569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1" name="Ovál 160"/>
              <p:cNvSpPr/>
              <p:nvPr/>
            </p:nvSpPr>
            <p:spPr>
              <a:xfrm>
                <a:off x="2957687" y="843893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2" name="Ovál 161"/>
              <p:cNvSpPr/>
              <p:nvPr/>
            </p:nvSpPr>
            <p:spPr>
              <a:xfrm>
                <a:off x="2612754" y="1834086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3" name="Ovál 162"/>
              <p:cNvSpPr/>
              <p:nvPr/>
            </p:nvSpPr>
            <p:spPr>
              <a:xfrm>
                <a:off x="2493343" y="978231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4" name="Ovál 163"/>
              <p:cNvSpPr/>
              <p:nvPr/>
            </p:nvSpPr>
            <p:spPr>
              <a:xfrm>
                <a:off x="2074244" y="1324906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5" name="Ovál 164"/>
              <p:cNvSpPr/>
              <p:nvPr/>
            </p:nvSpPr>
            <p:spPr>
              <a:xfrm>
                <a:off x="2159446" y="1618729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6" name="Ovál 165"/>
              <p:cNvSpPr/>
              <p:nvPr/>
            </p:nvSpPr>
            <p:spPr>
              <a:xfrm>
                <a:off x="2311497" y="1864578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7" name="Ovál 166"/>
              <p:cNvSpPr/>
              <p:nvPr/>
            </p:nvSpPr>
            <p:spPr>
              <a:xfrm>
                <a:off x="1789249" y="2155208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8" name="Ovál 167"/>
              <p:cNvSpPr/>
              <p:nvPr/>
            </p:nvSpPr>
            <p:spPr>
              <a:xfrm>
                <a:off x="4076876" y="160474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69" name="Ovál 168"/>
              <p:cNvSpPr/>
              <p:nvPr/>
            </p:nvSpPr>
            <p:spPr>
              <a:xfrm>
                <a:off x="3810117" y="2118443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0" name="Ovál 169"/>
              <p:cNvSpPr/>
              <p:nvPr/>
            </p:nvSpPr>
            <p:spPr>
              <a:xfrm>
                <a:off x="4145932" y="884374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1" name="Ovál 170"/>
              <p:cNvSpPr/>
              <p:nvPr/>
            </p:nvSpPr>
            <p:spPr>
              <a:xfrm>
                <a:off x="4236418" y="722450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2" name="Ovál 171"/>
              <p:cNvSpPr/>
              <p:nvPr/>
            </p:nvSpPr>
            <p:spPr>
              <a:xfrm>
                <a:off x="3707781" y="355737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3" name="Ovál 172"/>
              <p:cNvSpPr/>
              <p:nvPr/>
            </p:nvSpPr>
            <p:spPr>
              <a:xfrm>
                <a:off x="4174506" y="255725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4" name="Ovál 173"/>
              <p:cNvSpPr/>
              <p:nvPr/>
            </p:nvSpPr>
            <p:spPr>
              <a:xfrm>
                <a:off x="4070525" y="577987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5" name="Ovál 174"/>
              <p:cNvSpPr/>
              <p:nvPr/>
            </p:nvSpPr>
            <p:spPr>
              <a:xfrm>
                <a:off x="3784776" y="498612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6" name="Ovál 175"/>
              <p:cNvSpPr/>
              <p:nvPr/>
            </p:nvSpPr>
            <p:spPr>
              <a:xfrm>
                <a:off x="3472038" y="583543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7" name="Ovál 176"/>
              <p:cNvSpPr/>
              <p:nvPr/>
            </p:nvSpPr>
            <p:spPr>
              <a:xfrm>
                <a:off x="3183906" y="608150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8" name="Ovál 177"/>
              <p:cNvSpPr/>
              <p:nvPr/>
            </p:nvSpPr>
            <p:spPr>
              <a:xfrm>
                <a:off x="4034012" y="2120244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79" name="Ovál 178"/>
              <p:cNvSpPr/>
              <p:nvPr/>
            </p:nvSpPr>
            <p:spPr>
              <a:xfrm>
                <a:off x="3297916" y="2026852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80" name="Ovál 179"/>
              <p:cNvSpPr/>
              <p:nvPr/>
            </p:nvSpPr>
            <p:spPr>
              <a:xfrm>
                <a:off x="2748602" y="846970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81" name="Ovál 180"/>
              <p:cNvSpPr/>
              <p:nvPr/>
            </p:nvSpPr>
            <p:spPr>
              <a:xfrm>
                <a:off x="1649509" y="1528899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82" name="Ovál 181"/>
              <p:cNvSpPr/>
              <p:nvPr/>
            </p:nvSpPr>
            <p:spPr>
              <a:xfrm>
                <a:off x="3095974" y="2031614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83" name="Ovál 182"/>
              <p:cNvSpPr/>
              <p:nvPr/>
            </p:nvSpPr>
            <p:spPr>
              <a:xfrm>
                <a:off x="3788743" y="1705906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84" name="Ovál 183"/>
              <p:cNvSpPr/>
              <p:nvPr/>
            </p:nvSpPr>
            <p:spPr>
              <a:xfrm>
                <a:off x="3388693" y="1655899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85" name="Ovál 184"/>
              <p:cNvSpPr/>
              <p:nvPr/>
            </p:nvSpPr>
            <p:spPr>
              <a:xfrm>
                <a:off x="3675547" y="1292149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86" name="Ovál 185"/>
              <p:cNvSpPr/>
              <p:nvPr/>
            </p:nvSpPr>
            <p:spPr>
              <a:xfrm>
                <a:off x="2665143" y="2250456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sp>
            <p:nvSpPr>
              <p:cNvPr id="187" name="Ovál 186"/>
              <p:cNvSpPr/>
              <p:nvPr/>
            </p:nvSpPr>
            <p:spPr>
              <a:xfrm>
                <a:off x="3189462" y="992324"/>
                <a:ext cx="54000" cy="540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cs-CZ"/>
              </a:p>
            </p:txBody>
          </p:sp>
          <p:cxnSp>
            <p:nvCxnSpPr>
              <p:cNvPr id="188" name="Přímá spojnice se šipkou 187"/>
              <p:cNvCxnSpPr/>
              <p:nvPr/>
            </p:nvCxnSpPr>
            <p:spPr>
              <a:xfrm>
                <a:off x="1604255" y="2498944"/>
                <a:ext cx="3395209" cy="10081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Přímá spojnice se šipkou 188"/>
              <p:cNvCxnSpPr/>
              <p:nvPr/>
            </p:nvCxnSpPr>
            <p:spPr>
              <a:xfrm flipH="1" flipV="1">
                <a:off x="1616928" y="-107795"/>
                <a:ext cx="2195" cy="2599306"/>
              </a:xfrm>
              <a:prstGeom prst="straightConnector1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0" name="Skupina 189"/>
              <p:cNvGrpSpPr/>
              <p:nvPr/>
            </p:nvGrpSpPr>
            <p:grpSpPr>
              <a:xfrm>
                <a:off x="2054786" y="335177"/>
                <a:ext cx="2904996" cy="1867932"/>
                <a:chOff x="8020688" y="1119479"/>
                <a:chExt cx="2904996" cy="1867932"/>
              </a:xfrm>
            </p:grpSpPr>
            <p:sp>
              <p:nvSpPr>
                <p:cNvPr id="192" name="Ovál 191"/>
                <p:cNvSpPr/>
                <p:nvPr/>
              </p:nvSpPr>
              <p:spPr>
                <a:xfrm>
                  <a:off x="10849382" y="2078484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93" name="Ovál 192"/>
                <p:cNvSpPr/>
                <p:nvPr/>
              </p:nvSpPr>
              <p:spPr>
                <a:xfrm>
                  <a:off x="8909070" y="2933411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94" name="Ovál 193"/>
                <p:cNvSpPr/>
                <p:nvPr/>
              </p:nvSpPr>
              <p:spPr>
                <a:xfrm>
                  <a:off x="8637723" y="2305225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95" name="Ovál 194"/>
                <p:cNvSpPr/>
                <p:nvPr/>
              </p:nvSpPr>
              <p:spPr>
                <a:xfrm>
                  <a:off x="10871684" y="1141781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96" name="Ovál 195"/>
                <p:cNvSpPr/>
                <p:nvPr/>
              </p:nvSpPr>
              <p:spPr>
                <a:xfrm>
                  <a:off x="8466738" y="1465169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97" name="Ovál 196"/>
                <p:cNvSpPr/>
                <p:nvPr/>
              </p:nvSpPr>
              <p:spPr>
                <a:xfrm>
                  <a:off x="9161831" y="1119479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98" name="Ovál 197"/>
                <p:cNvSpPr/>
                <p:nvPr/>
              </p:nvSpPr>
              <p:spPr>
                <a:xfrm>
                  <a:off x="9039167" y="1822006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199" name="Ovál 198"/>
                <p:cNvSpPr/>
                <p:nvPr/>
              </p:nvSpPr>
              <p:spPr>
                <a:xfrm>
                  <a:off x="9191567" y="1974406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00" name="Ovál 199"/>
                <p:cNvSpPr/>
                <p:nvPr/>
              </p:nvSpPr>
              <p:spPr>
                <a:xfrm>
                  <a:off x="9343967" y="2126806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01" name="Ovál 200"/>
                <p:cNvSpPr/>
                <p:nvPr/>
              </p:nvSpPr>
              <p:spPr>
                <a:xfrm>
                  <a:off x="9927548" y="2041314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  <p:sp>
              <p:nvSpPr>
                <p:cNvPr id="202" name="Ovál 201"/>
                <p:cNvSpPr/>
                <p:nvPr/>
              </p:nvSpPr>
              <p:spPr>
                <a:xfrm>
                  <a:off x="8020688" y="2766143"/>
                  <a:ext cx="54000" cy="54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cs-CZ"/>
                </a:p>
              </p:txBody>
            </p:sp>
          </p:grpSp>
        </p:grpSp>
      </p:grpSp>
      <p:sp>
        <p:nvSpPr>
          <p:cNvPr id="207" name="TextovéPole 206"/>
          <p:cNvSpPr txBox="1"/>
          <p:nvPr/>
        </p:nvSpPr>
        <p:spPr>
          <a:xfrm>
            <a:off x="311921" y="237892"/>
            <a:ext cx="6922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3600" b="1" dirty="0">
                <a:solidFill>
                  <a:srgbClr val="043B7B"/>
                </a:solidFill>
                <a:latin typeface="Century Gothic" panose="020B0502020202020204" pitchFamily="34" charset="0"/>
              </a:rPr>
              <a:t>Generalizace vs. memorování</a:t>
            </a:r>
            <a:endParaRPr lang="en-GB" sz="3600" b="1" dirty="0">
              <a:solidFill>
                <a:srgbClr val="043B7B"/>
              </a:solidFill>
              <a:latin typeface="Century Gothic" panose="020B0502020202020204" pitchFamily="34" charset="0"/>
            </a:endParaRPr>
          </a:p>
        </p:txBody>
      </p:sp>
      <p:sp>
        <p:nvSpPr>
          <p:cNvPr id="209" name="Obdélník 208"/>
          <p:cNvSpPr/>
          <p:nvPr/>
        </p:nvSpPr>
        <p:spPr>
          <a:xfrm>
            <a:off x="364274" y="942499"/>
            <a:ext cx="74118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dirty="0" smtClean="0"/>
              <a:t>Síť se může naučit trénovací data dokonale, ale přitom nepochopit, co je důležité.</a:t>
            </a:r>
            <a:endParaRPr lang="cs-CZ" dirty="0"/>
          </a:p>
        </p:txBody>
      </p:sp>
      <p:grpSp>
        <p:nvGrpSpPr>
          <p:cNvPr id="210" name="Skupina 209"/>
          <p:cNvGrpSpPr/>
          <p:nvPr/>
        </p:nvGrpSpPr>
        <p:grpSpPr>
          <a:xfrm>
            <a:off x="4251405" y="1449659"/>
            <a:ext cx="2461630" cy="1546303"/>
            <a:chOff x="7202761" y="3791414"/>
            <a:chExt cx="2461630" cy="1546303"/>
          </a:xfrm>
        </p:grpSpPr>
        <p:pic>
          <p:nvPicPr>
            <p:cNvPr id="211" name="Obrázek 2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2761" y="3847170"/>
              <a:ext cx="1167354" cy="1490547"/>
            </a:xfrm>
            <a:prstGeom prst="ellipse">
              <a:avLst/>
            </a:prstGeom>
            <a:ln w="3175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212" name="Oválný bublinový popisek 211"/>
            <p:cNvSpPr/>
            <p:nvPr/>
          </p:nvSpPr>
          <p:spPr>
            <a:xfrm>
              <a:off x="8095787" y="3791414"/>
              <a:ext cx="1568604" cy="713678"/>
            </a:xfrm>
            <a:prstGeom prst="wedgeEllipseCallout">
              <a:avLst>
                <a:gd name="adj1" fmla="val -58703"/>
                <a:gd name="adj2" fmla="val 74914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cs-CZ" dirty="0" smtClean="0">
                  <a:solidFill>
                    <a:schemeClr val="tx1"/>
                  </a:solidFill>
                </a:rPr>
                <a:t>Hahaha…</a:t>
              </a:r>
              <a:endParaRPr lang="cs-CZ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313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lastní návrh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aramond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10485</TotalTime>
  <Words>2655</Words>
  <Application>Microsoft Office PowerPoint</Application>
  <PresentationFormat>Širokoúhlá obrazovka</PresentationFormat>
  <Paragraphs>549</Paragraphs>
  <Slides>32</Slides>
  <Notes>1</Notes>
  <HiddenSlides>0</HiddenSlides>
  <MMClips>1</MMClips>
  <ScaleCrop>false</ScaleCrop>
  <HeadingPairs>
    <vt:vector size="6" baseType="variant">
      <vt:variant>
        <vt:lpstr>Použitá písma</vt:lpstr>
      </vt:variant>
      <vt:variant>
        <vt:i4>10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32</vt:i4>
      </vt:variant>
    </vt:vector>
  </HeadingPairs>
  <TitlesOfParts>
    <vt:vector size="43" baseType="lpstr">
      <vt:lpstr>Arial</vt:lpstr>
      <vt:lpstr>Arial Black</vt:lpstr>
      <vt:lpstr>Calibri</vt:lpstr>
      <vt:lpstr>Cambria Math</vt:lpstr>
      <vt:lpstr>Cascadia Code</vt:lpstr>
      <vt:lpstr>Cascadia Code Light</vt:lpstr>
      <vt:lpstr>Century Gothic</vt:lpstr>
      <vt:lpstr>Courier New</vt:lpstr>
      <vt:lpstr>Garamond</vt:lpstr>
      <vt:lpstr>Wingdings</vt:lpstr>
      <vt:lpstr>Vlastní návrh</vt:lpstr>
      <vt:lpstr>„AI“ letem světem</vt:lpstr>
      <vt:lpstr>Program</vt:lpstr>
      <vt:lpstr>Pojmy &amp; buzzwords</vt:lpstr>
      <vt:lpstr>Neuronové sítě</vt:lpstr>
      <vt:lpstr>Prezentace aplikace PowerPoint</vt:lpstr>
      <vt:lpstr>Prezentace aplikace PowerPoint</vt:lpstr>
      <vt:lpstr>Prezentace aplikace PowerPoint</vt:lpstr>
      <vt:lpstr>Učení z hlediska trénovacích dat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Interakce s modelem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„AI“ letem světem</dc:title>
  <dc:creator>Ing.Miroslav Hýža</dc:creator>
  <cp:lastModifiedBy>Bc. Mahulena Kořistková</cp:lastModifiedBy>
  <cp:revision>219</cp:revision>
  <dcterms:created xsi:type="dcterms:W3CDTF">2025-03-10T10:55:28Z</dcterms:created>
  <dcterms:modified xsi:type="dcterms:W3CDTF">2025-12-12T14:08:17Z</dcterms:modified>
</cp:coreProperties>
</file>